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handoutMasterIdLst>
    <p:handoutMasterId r:id="rId28"/>
  </p:handoutMasterIdLst>
  <p:sldIdLst>
    <p:sldId id="256" r:id="rId2"/>
    <p:sldId id="269" r:id="rId3"/>
    <p:sldId id="259" r:id="rId4"/>
    <p:sldId id="260" r:id="rId5"/>
    <p:sldId id="277" r:id="rId6"/>
    <p:sldId id="281" r:id="rId7"/>
    <p:sldId id="278" r:id="rId8"/>
    <p:sldId id="282" r:id="rId9"/>
    <p:sldId id="283" r:id="rId10"/>
    <p:sldId id="284" r:id="rId11"/>
    <p:sldId id="286" r:id="rId12"/>
    <p:sldId id="288" r:id="rId13"/>
    <p:sldId id="289" r:id="rId14"/>
    <p:sldId id="290" r:id="rId15"/>
    <p:sldId id="291" r:id="rId16"/>
    <p:sldId id="292" r:id="rId17"/>
    <p:sldId id="293" r:id="rId18"/>
    <p:sldId id="294" r:id="rId19"/>
    <p:sldId id="296" r:id="rId20"/>
    <p:sldId id="295" r:id="rId21"/>
    <p:sldId id="273" r:id="rId22"/>
    <p:sldId id="300" r:id="rId23"/>
    <p:sldId id="299" r:id="rId24"/>
    <p:sldId id="272" r:id="rId25"/>
    <p:sldId id="274" r:id="rId2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9" d="100"/>
          <a:sy n="89" d="100"/>
        </p:scale>
        <p:origin x="46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74D89162-A5F4-481E-B060-293C8F7BCB0B}" type="datetimeFigureOut">
              <a:rPr lang="en-GB" smtClean="0"/>
              <a:t>08/03/2017</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24198C2A-5879-41BF-A639-DAE4F7E27B6C}" type="slidenum">
              <a:rPr lang="en-GB" smtClean="0"/>
              <a:t>‹#›</a:t>
            </a:fld>
            <a:endParaRPr lang="en-GB"/>
          </a:p>
        </p:txBody>
      </p:sp>
    </p:spTree>
    <p:extLst>
      <p:ext uri="{BB962C8B-B14F-4D97-AF65-F5344CB8AC3E}">
        <p14:creationId xmlns:p14="http://schemas.microsoft.com/office/powerpoint/2010/main" val="28891745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E459CC67-31BB-4455-9448-76FFC94EBA9F}" type="datetimeFigureOut">
              <a:rPr lang="en-GB" smtClean="0"/>
              <a:t>08/03/2017</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3F5D6614-E884-4A0A-A857-EDFC6C022EB5}" type="slidenum">
              <a:rPr lang="en-GB" smtClean="0"/>
              <a:t>‹#›</a:t>
            </a:fld>
            <a:endParaRPr lang="en-GB"/>
          </a:p>
        </p:txBody>
      </p:sp>
    </p:spTree>
    <p:extLst>
      <p:ext uri="{BB962C8B-B14F-4D97-AF65-F5344CB8AC3E}">
        <p14:creationId xmlns:p14="http://schemas.microsoft.com/office/powerpoint/2010/main" val="3705761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150C94-39CD-4EFD-A85D-E934B9FCDC03}" type="slidenum">
              <a:rPr lang="en-GB" smtClean="0"/>
              <a:t>17</a:t>
            </a:fld>
            <a:endParaRPr lang="en-GB"/>
          </a:p>
        </p:txBody>
      </p:sp>
    </p:spTree>
    <p:extLst>
      <p:ext uri="{BB962C8B-B14F-4D97-AF65-F5344CB8AC3E}">
        <p14:creationId xmlns:p14="http://schemas.microsoft.com/office/powerpoint/2010/main" val="1035569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150C94-39CD-4EFD-A85D-E934B9FCDC03}" type="slidenum">
              <a:rPr lang="en-GB" smtClean="0"/>
              <a:t>18</a:t>
            </a:fld>
            <a:endParaRPr lang="en-GB"/>
          </a:p>
        </p:txBody>
      </p:sp>
    </p:spTree>
    <p:extLst>
      <p:ext uri="{BB962C8B-B14F-4D97-AF65-F5344CB8AC3E}">
        <p14:creationId xmlns:p14="http://schemas.microsoft.com/office/powerpoint/2010/main" val="1946745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211DC7F-E324-4207-819C-9B66A3B14B7A}" type="datetimeFigureOut">
              <a:rPr lang="en-GB" smtClean="0"/>
              <a:t>08/03/2017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9724E0-60CE-4529-B110-6A747E644FCB}" type="slidenum">
              <a:rPr lang="en-GB" smtClean="0"/>
              <a:t>‹#›</a:t>
            </a:fld>
            <a:endParaRPr lang="en-GB"/>
          </a:p>
        </p:txBody>
      </p:sp>
    </p:spTree>
    <p:extLst>
      <p:ext uri="{BB962C8B-B14F-4D97-AF65-F5344CB8AC3E}">
        <p14:creationId xmlns:p14="http://schemas.microsoft.com/office/powerpoint/2010/main" val="259776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11DC7F-E324-4207-819C-9B66A3B14B7A}" type="datetimeFigureOut">
              <a:rPr lang="en-GB" smtClean="0"/>
              <a:t>08/03/2017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9724E0-60CE-4529-B110-6A747E644FCB}" type="slidenum">
              <a:rPr lang="en-GB" smtClean="0"/>
              <a:t>‹#›</a:t>
            </a:fld>
            <a:endParaRPr lang="en-GB"/>
          </a:p>
        </p:txBody>
      </p:sp>
    </p:spTree>
    <p:extLst>
      <p:ext uri="{BB962C8B-B14F-4D97-AF65-F5344CB8AC3E}">
        <p14:creationId xmlns:p14="http://schemas.microsoft.com/office/powerpoint/2010/main" val="2740839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11DC7F-E324-4207-819C-9B66A3B14B7A}" type="datetimeFigureOut">
              <a:rPr lang="en-GB" smtClean="0"/>
              <a:t>08/03/2017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9724E0-60CE-4529-B110-6A747E644FCB}"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556664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11DC7F-E324-4207-819C-9B66A3B14B7A}" type="datetimeFigureOut">
              <a:rPr lang="en-GB" smtClean="0"/>
              <a:t>08/03/2017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9724E0-60CE-4529-B110-6A747E644FCB}" type="slidenum">
              <a:rPr lang="en-GB" smtClean="0"/>
              <a:t>‹#›</a:t>
            </a:fld>
            <a:endParaRPr lang="en-GB"/>
          </a:p>
        </p:txBody>
      </p:sp>
    </p:spTree>
    <p:extLst>
      <p:ext uri="{BB962C8B-B14F-4D97-AF65-F5344CB8AC3E}">
        <p14:creationId xmlns:p14="http://schemas.microsoft.com/office/powerpoint/2010/main" val="26815415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11DC7F-E324-4207-819C-9B66A3B14B7A}" type="datetimeFigureOut">
              <a:rPr lang="en-GB" smtClean="0"/>
              <a:t>08/03/2017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9724E0-60CE-4529-B110-6A747E644FCB}"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502629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11DC7F-E324-4207-819C-9B66A3B14B7A}" type="datetimeFigureOut">
              <a:rPr lang="en-GB" smtClean="0"/>
              <a:t>08/03/2017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9724E0-60CE-4529-B110-6A747E644FCB}" type="slidenum">
              <a:rPr lang="en-GB" smtClean="0"/>
              <a:t>‹#›</a:t>
            </a:fld>
            <a:endParaRPr lang="en-GB"/>
          </a:p>
        </p:txBody>
      </p:sp>
    </p:spTree>
    <p:extLst>
      <p:ext uri="{BB962C8B-B14F-4D97-AF65-F5344CB8AC3E}">
        <p14:creationId xmlns:p14="http://schemas.microsoft.com/office/powerpoint/2010/main" val="8899188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11DC7F-E324-4207-819C-9B66A3B14B7A}" type="datetimeFigureOut">
              <a:rPr lang="en-GB" smtClean="0"/>
              <a:t>08/03/2017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9724E0-60CE-4529-B110-6A747E644FCB}" type="slidenum">
              <a:rPr lang="en-GB" smtClean="0"/>
              <a:t>‹#›</a:t>
            </a:fld>
            <a:endParaRPr lang="en-GB"/>
          </a:p>
        </p:txBody>
      </p:sp>
    </p:spTree>
    <p:extLst>
      <p:ext uri="{BB962C8B-B14F-4D97-AF65-F5344CB8AC3E}">
        <p14:creationId xmlns:p14="http://schemas.microsoft.com/office/powerpoint/2010/main" val="18855599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11DC7F-E324-4207-819C-9B66A3B14B7A}" type="datetimeFigureOut">
              <a:rPr lang="en-GB" smtClean="0"/>
              <a:t>08/03/2017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9724E0-60CE-4529-B110-6A747E644FCB}" type="slidenum">
              <a:rPr lang="en-GB" smtClean="0"/>
              <a:t>‹#›</a:t>
            </a:fld>
            <a:endParaRPr lang="en-GB"/>
          </a:p>
        </p:txBody>
      </p:sp>
    </p:spTree>
    <p:extLst>
      <p:ext uri="{BB962C8B-B14F-4D97-AF65-F5344CB8AC3E}">
        <p14:creationId xmlns:p14="http://schemas.microsoft.com/office/powerpoint/2010/main" val="1042753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11DC7F-E324-4207-819C-9B66A3B14B7A}" type="datetimeFigureOut">
              <a:rPr lang="en-GB" smtClean="0"/>
              <a:t>08/03/2017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9724E0-60CE-4529-B110-6A747E644FCB}" type="slidenum">
              <a:rPr lang="en-GB" smtClean="0"/>
              <a:t>‹#›</a:t>
            </a:fld>
            <a:endParaRPr lang="en-GB"/>
          </a:p>
        </p:txBody>
      </p:sp>
    </p:spTree>
    <p:extLst>
      <p:ext uri="{BB962C8B-B14F-4D97-AF65-F5344CB8AC3E}">
        <p14:creationId xmlns:p14="http://schemas.microsoft.com/office/powerpoint/2010/main" val="3183925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11DC7F-E324-4207-819C-9B66A3B14B7A}" type="datetimeFigureOut">
              <a:rPr lang="en-GB" smtClean="0"/>
              <a:t>08/03/2017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9724E0-60CE-4529-B110-6A747E644FCB}" type="slidenum">
              <a:rPr lang="en-GB" smtClean="0"/>
              <a:t>‹#›</a:t>
            </a:fld>
            <a:endParaRPr lang="en-GB"/>
          </a:p>
        </p:txBody>
      </p:sp>
    </p:spTree>
    <p:extLst>
      <p:ext uri="{BB962C8B-B14F-4D97-AF65-F5344CB8AC3E}">
        <p14:creationId xmlns:p14="http://schemas.microsoft.com/office/powerpoint/2010/main" val="1380505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211DC7F-E324-4207-819C-9B66A3B14B7A}" type="datetimeFigureOut">
              <a:rPr lang="en-GB" smtClean="0"/>
              <a:t>08/03/2017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9724E0-60CE-4529-B110-6A747E644FCB}" type="slidenum">
              <a:rPr lang="en-GB" smtClean="0"/>
              <a:t>‹#›</a:t>
            </a:fld>
            <a:endParaRPr lang="en-GB"/>
          </a:p>
        </p:txBody>
      </p:sp>
    </p:spTree>
    <p:extLst>
      <p:ext uri="{BB962C8B-B14F-4D97-AF65-F5344CB8AC3E}">
        <p14:creationId xmlns:p14="http://schemas.microsoft.com/office/powerpoint/2010/main" val="3920334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211DC7F-E324-4207-819C-9B66A3B14B7A}" type="datetimeFigureOut">
              <a:rPr lang="en-GB" smtClean="0"/>
              <a:t>08/03/2017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89724E0-60CE-4529-B110-6A747E644FCB}" type="slidenum">
              <a:rPr lang="en-GB" smtClean="0"/>
              <a:t>‹#›</a:t>
            </a:fld>
            <a:endParaRPr lang="en-GB"/>
          </a:p>
        </p:txBody>
      </p:sp>
    </p:spTree>
    <p:extLst>
      <p:ext uri="{BB962C8B-B14F-4D97-AF65-F5344CB8AC3E}">
        <p14:creationId xmlns:p14="http://schemas.microsoft.com/office/powerpoint/2010/main" val="2656216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211DC7F-E324-4207-819C-9B66A3B14B7A}" type="datetimeFigureOut">
              <a:rPr lang="en-GB" smtClean="0"/>
              <a:t>08/03/2017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89724E0-60CE-4529-B110-6A747E644FCB}" type="slidenum">
              <a:rPr lang="en-GB" smtClean="0"/>
              <a:t>‹#›</a:t>
            </a:fld>
            <a:endParaRPr lang="en-GB"/>
          </a:p>
        </p:txBody>
      </p:sp>
    </p:spTree>
    <p:extLst>
      <p:ext uri="{BB962C8B-B14F-4D97-AF65-F5344CB8AC3E}">
        <p14:creationId xmlns:p14="http://schemas.microsoft.com/office/powerpoint/2010/main" val="341255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11DC7F-E324-4207-819C-9B66A3B14B7A}" type="datetimeFigureOut">
              <a:rPr lang="en-GB" smtClean="0"/>
              <a:t>08/03/2017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89724E0-60CE-4529-B110-6A747E644FCB}" type="slidenum">
              <a:rPr lang="en-GB" smtClean="0"/>
              <a:t>‹#›</a:t>
            </a:fld>
            <a:endParaRPr lang="en-GB"/>
          </a:p>
        </p:txBody>
      </p:sp>
    </p:spTree>
    <p:extLst>
      <p:ext uri="{BB962C8B-B14F-4D97-AF65-F5344CB8AC3E}">
        <p14:creationId xmlns:p14="http://schemas.microsoft.com/office/powerpoint/2010/main" val="1453465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11DC7F-E324-4207-819C-9B66A3B14B7A}" type="datetimeFigureOut">
              <a:rPr lang="en-GB" smtClean="0"/>
              <a:t>08/03/2017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9724E0-60CE-4529-B110-6A747E644FCB}" type="slidenum">
              <a:rPr lang="en-GB" smtClean="0"/>
              <a:t>‹#›</a:t>
            </a:fld>
            <a:endParaRPr lang="en-GB"/>
          </a:p>
        </p:txBody>
      </p:sp>
    </p:spTree>
    <p:extLst>
      <p:ext uri="{BB962C8B-B14F-4D97-AF65-F5344CB8AC3E}">
        <p14:creationId xmlns:p14="http://schemas.microsoft.com/office/powerpoint/2010/main" val="986822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11DC7F-E324-4207-819C-9B66A3B14B7A}" type="datetimeFigureOut">
              <a:rPr lang="en-GB" smtClean="0"/>
              <a:t>08/03/2017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9724E0-60CE-4529-B110-6A747E644FCB}" type="slidenum">
              <a:rPr lang="en-GB" smtClean="0"/>
              <a:t>‹#›</a:t>
            </a:fld>
            <a:endParaRPr lang="en-GB"/>
          </a:p>
        </p:txBody>
      </p:sp>
    </p:spTree>
    <p:extLst>
      <p:ext uri="{BB962C8B-B14F-4D97-AF65-F5344CB8AC3E}">
        <p14:creationId xmlns:p14="http://schemas.microsoft.com/office/powerpoint/2010/main" val="1533690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211DC7F-E324-4207-819C-9B66A3B14B7A}" type="datetimeFigureOut">
              <a:rPr lang="en-GB" smtClean="0"/>
              <a:t>08/03/2017</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89724E0-60CE-4529-B110-6A747E644FCB}" type="slidenum">
              <a:rPr lang="en-GB" smtClean="0"/>
              <a:t>‹#›</a:t>
            </a:fld>
            <a:endParaRPr lang="en-GB"/>
          </a:p>
        </p:txBody>
      </p:sp>
    </p:spTree>
    <p:extLst>
      <p:ext uri="{BB962C8B-B14F-4D97-AF65-F5344CB8AC3E}">
        <p14:creationId xmlns:p14="http://schemas.microsoft.com/office/powerpoint/2010/main" val="15531735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s://ec1.educationcity.com/" TargetMode="External"/><Relationship Id="rId3" Type="http://schemas.openxmlformats.org/officeDocument/2006/relationships/hyperlink" Target="https://nrich.maths.org/10334" TargetMode="External"/><Relationship Id="rId7" Type="http://schemas.openxmlformats.org/officeDocument/2006/relationships/hyperlink" Target="http://www.topmarks.co.uk/maths-games/5-7-years/problem-solving" TargetMode="External"/><Relationship Id="rId2" Type="http://schemas.openxmlformats.org/officeDocument/2006/relationships/hyperlink" Target="http://www.primaryhomeworkhelp.co.uk/maths/" TargetMode="External"/><Relationship Id="rId1" Type="http://schemas.openxmlformats.org/officeDocument/2006/relationships/slideLayout" Target="../slideLayouts/slideLayout7.xml"/><Relationship Id="rId6" Type="http://schemas.openxmlformats.org/officeDocument/2006/relationships/hyperlink" Target="http://www.primaryresources.co.uk/maths/mathsD1.htm" TargetMode="External"/><Relationship Id="rId5" Type="http://schemas.openxmlformats.org/officeDocument/2006/relationships/hyperlink" Target="http://www.theschoolrun.com/what-are-two-step-and-multi-step-problems" TargetMode="External"/><Relationship Id="rId4" Type="http://schemas.openxmlformats.org/officeDocument/2006/relationships/hyperlink" Target="http://resources.woodlands-junior.kent.sch.uk/maths/timestable/" TargetMode="External"/><Relationship Id="rId9" Type="http://schemas.openxmlformats.org/officeDocument/2006/relationships/hyperlink" Target="http://www.teachingideas.co.uk/subjects/problem-solving"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
            </a:r>
            <a:br>
              <a:rPr lang="en-GB" dirty="0" smtClean="0"/>
            </a:br>
            <a:r>
              <a:rPr lang="en-GB" sz="8900" dirty="0" smtClean="0"/>
              <a:t>Maths workshop</a:t>
            </a:r>
            <a:br>
              <a:rPr lang="en-GB" sz="8900" dirty="0" smtClean="0"/>
            </a:br>
            <a:r>
              <a:rPr lang="en-GB" sz="8900" dirty="0" smtClean="0"/>
              <a:t>Problem Solving</a:t>
            </a:r>
            <a:endParaRPr lang="en-GB" dirty="0"/>
          </a:p>
        </p:txBody>
      </p:sp>
      <p:sp>
        <p:nvSpPr>
          <p:cNvPr id="3" name="Subtitle 2"/>
          <p:cNvSpPr>
            <a:spLocks noGrp="1"/>
          </p:cNvSpPr>
          <p:nvPr>
            <p:ph type="subTitle" idx="1"/>
          </p:nvPr>
        </p:nvSpPr>
        <p:spPr/>
        <p:txBody>
          <a:bodyPr>
            <a:noAutofit/>
          </a:bodyPr>
          <a:lstStyle/>
          <a:p>
            <a:r>
              <a:rPr lang="en-GB" sz="5400" dirty="0" smtClean="0"/>
              <a:t>8</a:t>
            </a:r>
            <a:r>
              <a:rPr lang="en-GB" sz="5400" baseline="30000" dirty="0" smtClean="0"/>
              <a:t>th</a:t>
            </a:r>
            <a:r>
              <a:rPr lang="en-GB" sz="5400" dirty="0" smtClean="0"/>
              <a:t> March 2017</a:t>
            </a:r>
          </a:p>
          <a:p>
            <a:r>
              <a:rPr lang="en-GB" sz="5400" dirty="0" smtClean="0"/>
              <a:t>Thank you for coming  </a:t>
            </a:r>
            <a:endParaRPr lang="en-GB" sz="5400" dirty="0"/>
          </a:p>
        </p:txBody>
      </p:sp>
    </p:spTree>
    <p:extLst>
      <p:ext uri="{BB962C8B-B14F-4D97-AF65-F5344CB8AC3E}">
        <p14:creationId xmlns:p14="http://schemas.microsoft.com/office/powerpoint/2010/main" val="8669771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12717"/>
            <a:ext cx="8596668" cy="1320800"/>
          </a:xfrm>
        </p:spPr>
        <p:txBody>
          <a:bodyPr/>
          <a:lstStyle/>
          <a:p>
            <a:r>
              <a:rPr lang="en-GB" dirty="0" smtClean="0"/>
              <a:t>KS2 worded problems</a:t>
            </a:r>
            <a:endParaRPr lang="en-GB" dirty="0"/>
          </a:p>
        </p:txBody>
      </p:sp>
      <p:sp>
        <p:nvSpPr>
          <p:cNvPr id="3" name="Content Placeholder 2"/>
          <p:cNvSpPr>
            <a:spLocks noGrp="1"/>
          </p:cNvSpPr>
          <p:nvPr>
            <p:ph idx="1"/>
          </p:nvPr>
        </p:nvSpPr>
        <p:spPr>
          <a:xfrm>
            <a:off x="463578" y="973117"/>
            <a:ext cx="8596668" cy="3880773"/>
          </a:xfrm>
        </p:spPr>
        <p:txBody>
          <a:bodyPr/>
          <a:lstStyle/>
          <a:p>
            <a:r>
              <a:rPr lang="en-GB" dirty="0"/>
              <a:t>A two-step problem is a word problem that requires two operations to solve it, for example:</a:t>
            </a:r>
          </a:p>
          <a:p>
            <a:endParaRPr lang="en-GB" dirty="0"/>
          </a:p>
          <a:p>
            <a:r>
              <a:rPr lang="en-GB" dirty="0"/>
              <a:t>I buy a magazine costing 83p and a pencil costing 45p. I pay with a voucher that gives me 20p off the things I am buying. How much do I spend?</a:t>
            </a:r>
          </a:p>
          <a:p>
            <a:r>
              <a:rPr lang="en-GB" dirty="0"/>
              <a:t>•In this case, the first operation would be addition (83p + 45p = £1.28).</a:t>
            </a:r>
          </a:p>
          <a:p>
            <a:r>
              <a:rPr lang="en-GB" dirty="0"/>
              <a:t>•The second operation is subtraction (£1.28 - 20p = £1.08). </a:t>
            </a:r>
          </a:p>
          <a:p>
            <a:endParaRPr lang="en-GB" dirty="0"/>
          </a:p>
        </p:txBody>
      </p:sp>
    </p:spTree>
    <p:extLst>
      <p:ext uri="{BB962C8B-B14F-4D97-AF65-F5344CB8AC3E}">
        <p14:creationId xmlns:p14="http://schemas.microsoft.com/office/powerpoint/2010/main" val="2583206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90C226"/>
                </a:solidFill>
              </a:rPr>
              <a:t>What is RUCSAC?</a:t>
            </a:r>
            <a:endParaRPr lang="en-GB" dirty="0"/>
          </a:p>
        </p:txBody>
      </p:sp>
      <p:sp>
        <p:nvSpPr>
          <p:cNvPr id="3" name="Content Placeholder 2"/>
          <p:cNvSpPr>
            <a:spLocks noGrp="1"/>
          </p:cNvSpPr>
          <p:nvPr>
            <p:ph idx="1"/>
          </p:nvPr>
        </p:nvSpPr>
        <p:spPr>
          <a:xfrm>
            <a:off x="546706" y="1400568"/>
            <a:ext cx="8596668" cy="4382715"/>
          </a:xfrm>
        </p:spPr>
        <p:txBody>
          <a:bodyPr/>
          <a:lstStyle/>
          <a:p>
            <a:pPr marL="0" indent="0">
              <a:buNone/>
            </a:pPr>
            <a:r>
              <a:rPr lang="en-GB" sz="2400" dirty="0"/>
              <a:t>Is a method that can help support you when answering word problems. </a:t>
            </a:r>
          </a:p>
          <a:p>
            <a:pPr marL="0" indent="0">
              <a:buNone/>
            </a:pPr>
            <a:endParaRPr lang="en-GB" sz="400" dirty="0"/>
          </a:p>
          <a:p>
            <a:pPr marL="0" indent="0">
              <a:buNone/>
            </a:pPr>
            <a:r>
              <a:rPr lang="en-GB" sz="2400" dirty="0"/>
              <a:t>It means …</a:t>
            </a:r>
          </a:p>
          <a:p>
            <a:endParaRPr lang="en-GB" dirty="0"/>
          </a:p>
        </p:txBody>
      </p:sp>
      <p:pic>
        <p:nvPicPr>
          <p:cNvPr id="4" name="Picture 3"/>
          <p:cNvPicPr>
            <a:picLocks noChangeAspect="1"/>
          </p:cNvPicPr>
          <p:nvPr/>
        </p:nvPicPr>
        <p:blipFill rotWithShape="1">
          <a:blip r:embed="rId2"/>
          <a:srcRect l="12757" t="22396" r="14369" b="31250"/>
          <a:stretch/>
        </p:blipFill>
        <p:spPr>
          <a:xfrm>
            <a:off x="677334" y="3032256"/>
            <a:ext cx="9467850" cy="3390900"/>
          </a:xfrm>
          <a:prstGeom prst="rect">
            <a:avLst/>
          </a:prstGeom>
        </p:spPr>
      </p:pic>
    </p:spTree>
    <p:extLst>
      <p:ext uri="{BB962C8B-B14F-4D97-AF65-F5344CB8AC3E}">
        <p14:creationId xmlns:p14="http://schemas.microsoft.com/office/powerpoint/2010/main" val="19958030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8035" t="23019" r="21286" b="50573"/>
          <a:stretch/>
        </p:blipFill>
        <p:spPr>
          <a:xfrm>
            <a:off x="0" y="0"/>
            <a:ext cx="8023538" cy="1687982"/>
          </a:xfrm>
          <a:prstGeom prst="rect">
            <a:avLst/>
          </a:prstGeom>
        </p:spPr>
      </p:pic>
    </p:spTree>
    <p:extLst>
      <p:ext uri="{BB962C8B-B14F-4D97-AF65-F5344CB8AC3E}">
        <p14:creationId xmlns:p14="http://schemas.microsoft.com/office/powerpoint/2010/main" val="24593035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8035" t="23019" r="21286" b="50573"/>
          <a:stretch/>
        </p:blipFill>
        <p:spPr>
          <a:xfrm>
            <a:off x="0" y="0"/>
            <a:ext cx="8023538" cy="1687982"/>
          </a:xfrm>
          <a:prstGeom prst="rect">
            <a:avLst/>
          </a:prstGeom>
        </p:spPr>
      </p:pic>
      <p:pic>
        <p:nvPicPr>
          <p:cNvPr id="4" name="Picture 3"/>
          <p:cNvPicPr>
            <a:picLocks noChangeAspect="1"/>
          </p:cNvPicPr>
          <p:nvPr/>
        </p:nvPicPr>
        <p:blipFill rotWithShape="1">
          <a:blip r:embed="rId2"/>
          <a:srcRect l="8603" t="53242" r="20718" b="20350"/>
          <a:stretch/>
        </p:blipFill>
        <p:spPr>
          <a:xfrm>
            <a:off x="0" y="1687982"/>
            <a:ext cx="8023538" cy="1687982"/>
          </a:xfrm>
          <a:prstGeom prst="rect">
            <a:avLst/>
          </a:prstGeom>
        </p:spPr>
      </p:pic>
    </p:spTree>
    <p:extLst>
      <p:ext uri="{BB962C8B-B14F-4D97-AF65-F5344CB8AC3E}">
        <p14:creationId xmlns:p14="http://schemas.microsoft.com/office/powerpoint/2010/main" val="35390279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8035" t="23019" r="21286" b="50573"/>
          <a:stretch/>
        </p:blipFill>
        <p:spPr>
          <a:xfrm>
            <a:off x="0" y="0"/>
            <a:ext cx="8023538" cy="1687982"/>
          </a:xfrm>
          <a:prstGeom prst="rect">
            <a:avLst/>
          </a:prstGeom>
        </p:spPr>
      </p:pic>
      <p:pic>
        <p:nvPicPr>
          <p:cNvPr id="4" name="Picture 3"/>
          <p:cNvPicPr>
            <a:picLocks noChangeAspect="1"/>
          </p:cNvPicPr>
          <p:nvPr/>
        </p:nvPicPr>
        <p:blipFill rotWithShape="1">
          <a:blip r:embed="rId2"/>
          <a:srcRect l="8603" t="53242" r="20718" b="20350"/>
          <a:stretch/>
        </p:blipFill>
        <p:spPr>
          <a:xfrm>
            <a:off x="0" y="1687982"/>
            <a:ext cx="8023538" cy="1687982"/>
          </a:xfrm>
          <a:prstGeom prst="rect">
            <a:avLst/>
          </a:prstGeom>
        </p:spPr>
      </p:pic>
      <p:pic>
        <p:nvPicPr>
          <p:cNvPr id="2" name="Picture 1"/>
          <p:cNvPicPr>
            <a:picLocks noChangeAspect="1"/>
          </p:cNvPicPr>
          <p:nvPr/>
        </p:nvPicPr>
        <p:blipFill rotWithShape="1">
          <a:blip r:embed="rId3"/>
          <a:srcRect l="12695" t="16858" r="27729" b="59022"/>
          <a:stretch/>
        </p:blipFill>
        <p:spPr>
          <a:xfrm>
            <a:off x="0" y="3375963"/>
            <a:ext cx="8184728" cy="1865737"/>
          </a:xfrm>
          <a:prstGeom prst="rect">
            <a:avLst/>
          </a:prstGeom>
        </p:spPr>
      </p:pic>
    </p:spTree>
    <p:extLst>
      <p:ext uri="{BB962C8B-B14F-4D97-AF65-F5344CB8AC3E}">
        <p14:creationId xmlns:p14="http://schemas.microsoft.com/office/powerpoint/2010/main" val="26857890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6658377" cy="3734873"/>
            <a:chOff x="0" y="0"/>
            <a:chExt cx="8184728" cy="5241700"/>
          </a:xfrm>
        </p:grpSpPr>
        <p:pic>
          <p:nvPicPr>
            <p:cNvPr id="3" name="Picture 2"/>
            <p:cNvPicPr>
              <a:picLocks noChangeAspect="1"/>
            </p:cNvPicPr>
            <p:nvPr/>
          </p:nvPicPr>
          <p:blipFill rotWithShape="1">
            <a:blip r:embed="rId2"/>
            <a:srcRect l="8035" t="23019" r="21286" b="50573"/>
            <a:stretch/>
          </p:blipFill>
          <p:spPr>
            <a:xfrm>
              <a:off x="0" y="0"/>
              <a:ext cx="8023538" cy="1687982"/>
            </a:xfrm>
            <a:prstGeom prst="rect">
              <a:avLst/>
            </a:prstGeom>
          </p:spPr>
        </p:pic>
        <p:pic>
          <p:nvPicPr>
            <p:cNvPr id="4" name="Picture 3"/>
            <p:cNvPicPr>
              <a:picLocks noChangeAspect="1"/>
            </p:cNvPicPr>
            <p:nvPr/>
          </p:nvPicPr>
          <p:blipFill rotWithShape="1">
            <a:blip r:embed="rId2"/>
            <a:srcRect l="8603" t="53242" r="20718" b="20350"/>
            <a:stretch/>
          </p:blipFill>
          <p:spPr>
            <a:xfrm>
              <a:off x="0" y="1687982"/>
              <a:ext cx="8023538" cy="1687982"/>
            </a:xfrm>
            <a:prstGeom prst="rect">
              <a:avLst/>
            </a:prstGeom>
          </p:spPr>
        </p:pic>
        <p:pic>
          <p:nvPicPr>
            <p:cNvPr id="2" name="Picture 1"/>
            <p:cNvPicPr>
              <a:picLocks noChangeAspect="1"/>
            </p:cNvPicPr>
            <p:nvPr/>
          </p:nvPicPr>
          <p:blipFill rotWithShape="1">
            <a:blip r:embed="rId3"/>
            <a:srcRect l="12695" t="16858" r="27729" b="59022"/>
            <a:stretch/>
          </p:blipFill>
          <p:spPr>
            <a:xfrm>
              <a:off x="0" y="3375963"/>
              <a:ext cx="8184728" cy="1865737"/>
            </a:xfrm>
            <a:prstGeom prst="rect">
              <a:avLst/>
            </a:prstGeom>
          </p:spPr>
        </p:pic>
      </p:grpSp>
      <p:pic>
        <p:nvPicPr>
          <p:cNvPr id="6" name="Picture 5"/>
          <p:cNvPicPr>
            <a:picLocks noChangeAspect="1"/>
          </p:cNvPicPr>
          <p:nvPr/>
        </p:nvPicPr>
        <p:blipFill rotWithShape="1">
          <a:blip r:embed="rId3"/>
          <a:srcRect l="13258" t="41666" r="27166" b="34214"/>
          <a:stretch/>
        </p:blipFill>
        <p:spPr>
          <a:xfrm>
            <a:off x="759854" y="4004743"/>
            <a:ext cx="8184728" cy="1865737"/>
          </a:xfrm>
          <a:prstGeom prst="rect">
            <a:avLst/>
          </a:prstGeom>
        </p:spPr>
      </p:pic>
    </p:spTree>
    <p:extLst>
      <p:ext uri="{BB962C8B-B14F-4D97-AF65-F5344CB8AC3E}">
        <p14:creationId xmlns:p14="http://schemas.microsoft.com/office/powerpoint/2010/main" val="14346728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6027313" cy="4417454"/>
            <a:chOff x="0" y="0"/>
            <a:chExt cx="6748530" cy="5177534"/>
          </a:xfrm>
        </p:grpSpPr>
        <p:grpSp>
          <p:nvGrpSpPr>
            <p:cNvPr id="5" name="Group 4"/>
            <p:cNvGrpSpPr/>
            <p:nvPr/>
          </p:nvGrpSpPr>
          <p:grpSpPr>
            <a:xfrm>
              <a:off x="0" y="0"/>
              <a:ext cx="6658377" cy="3734873"/>
              <a:chOff x="0" y="0"/>
              <a:chExt cx="8184728" cy="5241700"/>
            </a:xfrm>
          </p:grpSpPr>
          <p:pic>
            <p:nvPicPr>
              <p:cNvPr id="3" name="Picture 2"/>
              <p:cNvPicPr>
                <a:picLocks noChangeAspect="1"/>
              </p:cNvPicPr>
              <p:nvPr/>
            </p:nvPicPr>
            <p:blipFill rotWithShape="1">
              <a:blip r:embed="rId2"/>
              <a:srcRect l="8035" t="23019" r="21286" b="50573"/>
              <a:stretch/>
            </p:blipFill>
            <p:spPr>
              <a:xfrm>
                <a:off x="0" y="0"/>
                <a:ext cx="8023538" cy="1687982"/>
              </a:xfrm>
              <a:prstGeom prst="rect">
                <a:avLst/>
              </a:prstGeom>
            </p:spPr>
          </p:pic>
          <p:pic>
            <p:nvPicPr>
              <p:cNvPr id="4" name="Picture 3"/>
              <p:cNvPicPr>
                <a:picLocks noChangeAspect="1"/>
              </p:cNvPicPr>
              <p:nvPr/>
            </p:nvPicPr>
            <p:blipFill rotWithShape="1">
              <a:blip r:embed="rId2"/>
              <a:srcRect l="8603" t="53242" r="20718" b="20350"/>
              <a:stretch/>
            </p:blipFill>
            <p:spPr>
              <a:xfrm>
                <a:off x="0" y="1687982"/>
                <a:ext cx="8023538" cy="1687982"/>
              </a:xfrm>
              <a:prstGeom prst="rect">
                <a:avLst/>
              </a:prstGeom>
            </p:spPr>
          </p:pic>
          <p:pic>
            <p:nvPicPr>
              <p:cNvPr id="2" name="Picture 1"/>
              <p:cNvPicPr>
                <a:picLocks noChangeAspect="1"/>
              </p:cNvPicPr>
              <p:nvPr/>
            </p:nvPicPr>
            <p:blipFill rotWithShape="1">
              <a:blip r:embed="rId3"/>
              <a:srcRect l="12695" t="16858" r="27729" b="59022"/>
              <a:stretch/>
            </p:blipFill>
            <p:spPr>
              <a:xfrm>
                <a:off x="0" y="3375963"/>
                <a:ext cx="8184728" cy="1865737"/>
              </a:xfrm>
              <a:prstGeom prst="rect">
                <a:avLst/>
              </a:prstGeom>
            </p:spPr>
          </p:pic>
        </p:grpSp>
        <p:pic>
          <p:nvPicPr>
            <p:cNvPr id="6" name="Picture 5"/>
            <p:cNvPicPr>
              <a:picLocks noChangeAspect="1"/>
            </p:cNvPicPr>
            <p:nvPr/>
          </p:nvPicPr>
          <p:blipFill rotWithShape="1">
            <a:blip r:embed="rId3"/>
            <a:srcRect l="13258" t="41666" r="27166" b="34214"/>
            <a:stretch/>
          </p:blipFill>
          <p:spPr>
            <a:xfrm>
              <a:off x="90153" y="3659734"/>
              <a:ext cx="6658377" cy="1517800"/>
            </a:xfrm>
            <a:prstGeom prst="rect">
              <a:avLst/>
            </a:prstGeom>
          </p:spPr>
        </p:pic>
      </p:grpSp>
      <p:pic>
        <p:nvPicPr>
          <p:cNvPr id="8" name="Picture 7"/>
          <p:cNvPicPr>
            <a:picLocks noChangeAspect="1"/>
          </p:cNvPicPr>
          <p:nvPr/>
        </p:nvPicPr>
        <p:blipFill rotWithShape="1">
          <a:blip r:embed="rId3"/>
          <a:srcRect l="13446" t="66474" r="26978" b="9406"/>
          <a:stretch/>
        </p:blipFill>
        <p:spPr>
          <a:xfrm>
            <a:off x="901521" y="4417454"/>
            <a:ext cx="8184728" cy="1865737"/>
          </a:xfrm>
          <a:prstGeom prst="rect">
            <a:avLst/>
          </a:prstGeom>
        </p:spPr>
      </p:pic>
    </p:spTree>
    <p:extLst>
      <p:ext uri="{BB962C8B-B14F-4D97-AF65-F5344CB8AC3E}">
        <p14:creationId xmlns:p14="http://schemas.microsoft.com/office/powerpoint/2010/main" val="24182542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5203065" cy="4636394"/>
            <a:chOff x="0" y="0"/>
            <a:chExt cx="6130344" cy="5654140"/>
          </a:xfrm>
        </p:grpSpPr>
        <p:grpSp>
          <p:nvGrpSpPr>
            <p:cNvPr id="7" name="Group 6"/>
            <p:cNvGrpSpPr/>
            <p:nvPr/>
          </p:nvGrpSpPr>
          <p:grpSpPr>
            <a:xfrm>
              <a:off x="0" y="0"/>
              <a:ext cx="6027313" cy="4417454"/>
              <a:chOff x="0" y="0"/>
              <a:chExt cx="6748530" cy="5177534"/>
            </a:xfrm>
          </p:grpSpPr>
          <p:grpSp>
            <p:nvGrpSpPr>
              <p:cNvPr id="5" name="Group 4"/>
              <p:cNvGrpSpPr/>
              <p:nvPr/>
            </p:nvGrpSpPr>
            <p:grpSpPr>
              <a:xfrm>
                <a:off x="0" y="0"/>
                <a:ext cx="6658377" cy="3734873"/>
                <a:chOff x="0" y="0"/>
                <a:chExt cx="8184728" cy="5241700"/>
              </a:xfrm>
            </p:grpSpPr>
            <p:pic>
              <p:nvPicPr>
                <p:cNvPr id="3" name="Picture 2"/>
                <p:cNvPicPr>
                  <a:picLocks noChangeAspect="1"/>
                </p:cNvPicPr>
                <p:nvPr/>
              </p:nvPicPr>
              <p:blipFill rotWithShape="1">
                <a:blip r:embed="rId3"/>
                <a:srcRect l="8035" t="23019" r="21286" b="50573"/>
                <a:stretch/>
              </p:blipFill>
              <p:spPr>
                <a:xfrm>
                  <a:off x="0" y="0"/>
                  <a:ext cx="8023538" cy="1687982"/>
                </a:xfrm>
                <a:prstGeom prst="rect">
                  <a:avLst/>
                </a:prstGeom>
              </p:spPr>
            </p:pic>
            <p:pic>
              <p:nvPicPr>
                <p:cNvPr id="4" name="Picture 3"/>
                <p:cNvPicPr>
                  <a:picLocks noChangeAspect="1"/>
                </p:cNvPicPr>
                <p:nvPr/>
              </p:nvPicPr>
              <p:blipFill rotWithShape="1">
                <a:blip r:embed="rId3"/>
                <a:srcRect l="8603" t="53242" r="20718" b="20350"/>
                <a:stretch/>
              </p:blipFill>
              <p:spPr>
                <a:xfrm>
                  <a:off x="0" y="1687982"/>
                  <a:ext cx="8023538" cy="1687982"/>
                </a:xfrm>
                <a:prstGeom prst="rect">
                  <a:avLst/>
                </a:prstGeom>
              </p:spPr>
            </p:pic>
            <p:pic>
              <p:nvPicPr>
                <p:cNvPr id="2" name="Picture 1"/>
                <p:cNvPicPr>
                  <a:picLocks noChangeAspect="1"/>
                </p:cNvPicPr>
                <p:nvPr/>
              </p:nvPicPr>
              <p:blipFill rotWithShape="1">
                <a:blip r:embed="rId4"/>
                <a:srcRect l="12695" t="16858" r="27729" b="59022"/>
                <a:stretch/>
              </p:blipFill>
              <p:spPr>
                <a:xfrm>
                  <a:off x="0" y="3375963"/>
                  <a:ext cx="8184728" cy="1865737"/>
                </a:xfrm>
                <a:prstGeom prst="rect">
                  <a:avLst/>
                </a:prstGeom>
              </p:spPr>
            </p:pic>
          </p:grpSp>
          <p:pic>
            <p:nvPicPr>
              <p:cNvPr id="6" name="Picture 5"/>
              <p:cNvPicPr>
                <a:picLocks noChangeAspect="1"/>
              </p:cNvPicPr>
              <p:nvPr/>
            </p:nvPicPr>
            <p:blipFill rotWithShape="1">
              <a:blip r:embed="rId4"/>
              <a:srcRect l="13258" t="41666" r="27166" b="34214"/>
              <a:stretch/>
            </p:blipFill>
            <p:spPr>
              <a:xfrm>
                <a:off x="90153" y="3659734"/>
                <a:ext cx="6658377" cy="1517800"/>
              </a:xfrm>
              <a:prstGeom prst="rect">
                <a:avLst/>
              </a:prstGeom>
            </p:spPr>
          </p:pic>
        </p:grpSp>
        <p:pic>
          <p:nvPicPr>
            <p:cNvPr id="8" name="Picture 7"/>
            <p:cNvPicPr>
              <a:picLocks noChangeAspect="1"/>
            </p:cNvPicPr>
            <p:nvPr/>
          </p:nvPicPr>
          <p:blipFill rotWithShape="1">
            <a:blip r:embed="rId4"/>
            <a:srcRect l="13446" t="66474" r="26978" b="9406"/>
            <a:stretch/>
          </p:blipFill>
          <p:spPr>
            <a:xfrm>
              <a:off x="0" y="4256707"/>
              <a:ext cx="6130344" cy="1397433"/>
            </a:xfrm>
            <a:prstGeom prst="rect">
              <a:avLst/>
            </a:prstGeom>
          </p:spPr>
        </p:pic>
      </p:grpSp>
      <p:pic>
        <p:nvPicPr>
          <p:cNvPr id="11" name="Picture 10"/>
          <p:cNvPicPr>
            <a:picLocks noChangeAspect="1"/>
          </p:cNvPicPr>
          <p:nvPr/>
        </p:nvPicPr>
        <p:blipFill rotWithShape="1">
          <a:blip r:embed="rId5"/>
          <a:srcRect l="3781" t="54885" r="20592" b="17355"/>
          <a:stretch/>
        </p:blipFill>
        <p:spPr>
          <a:xfrm>
            <a:off x="545909" y="4827330"/>
            <a:ext cx="9825563" cy="2030670"/>
          </a:xfrm>
          <a:prstGeom prst="rect">
            <a:avLst/>
          </a:prstGeom>
        </p:spPr>
      </p:pic>
    </p:spTree>
    <p:extLst>
      <p:ext uri="{BB962C8B-B14F-4D97-AF65-F5344CB8AC3E}">
        <p14:creationId xmlns:p14="http://schemas.microsoft.com/office/powerpoint/2010/main" val="25861473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170597"/>
            <a:ext cx="6018663" cy="6687403"/>
            <a:chOff x="0" y="0"/>
            <a:chExt cx="5235433" cy="5718412"/>
          </a:xfrm>
        </p:grpSpPr>
        <p:grpSp>
          <p:nvGrpSpPr>
            <p:cNvPr id="9" name="Group 8"/>
            <p:cNvGrpSpPr/>
            <p:nvPr/>
          </p:nvGrpSpPr>
          <p:grpSpPr>
            <a:xfrm>
              <a:off x="0" y="0"/>
              <a:ext cx="5203065" cy="4636394"/>
              <a:chOff x="0" y="0"/>
              <a:chExt cx="6130344" cy="5654140"/>
            </a:xfrm>
          </p:grpSpPr>
          <p:grpSp>
            <p:nvGrpSpPr>
              <p:cNvPr id="7" name="Group 6"/>
              <p:cNvGrpSpPr/>
              <p:nvPr/>
            </p:nvGrpSpPr>
            <p:grpSpPr>
              <a:xfrm>
                <a:off x="0" y="0"/>
                <a:ext cx="6027313" cy="4417454"/>
                <a:chOff x="0" y="0"/>
                <a:chExt cx="6748530" cy="5177534"/>
              </a:xfrm>
            </p:grpSpPr>
            <p:grpSp>
              <p:nvGrpSpPr>
                <p:cNvPr id="5" name="Group 4"/>
                <p:cNvGrpSpPr/>
                <p:nvPr/>
              </p:nvGrpSpPr>
              <p:grpSpPr>
                <a:xfrm>
                  <a:off x="0" y="0"/>
                  <a:ext cx="6658377" cy="3734873"/>
                  <a:chOff x="0" y="0"/>
                  <a:chExt cx="8184728" cy="5241700"/>
                </a:xfrm>
              </p:grpSpPr>
              <p:pic>
                <p:nvPicPr>
                  <p:cNvPr id="3" name="Picture 2"/>
                  <p:cNvPicPr>
                    <a:picLocks noChangeAspect="1"/>
                  </p:cNvPicPr>
                  <p:nvPr/>
                </p:nvPicPr>
                <p:blipFill rotWithShape="1">
                  <a:blip r:embed="rId3"/>
                  <a:srcRect l="8035" t="23019" r="21286" b="50573"/>
                  <a:stretch/>
                </p:blipFill>
                <p:spPr>
                  <a:xfrm>
                    <a:off x="0" y="0"/>
                    <a:ext cx="8023538" cy="1687982"/>
                  </a:xfrm>
                  <a:prstGeom prst="rect">
                    <a:avLst/>
                  </a:prstGeom>
                </p:spPr>
              </p:pic>
              <p:pic>
                <p:nvPicPr>
                  <p:cNvPr id="4" name="Picture 3"/>
                  <p:cNvPicPr>
                    <a:picLocks noChangeAspect="1"/>
                  </p:cNvPicPr>
                  <p:nvPr/>
                </p:nvPicPr>
                <p:blipFill rotWithShape="1">
                  <a:blip r:embed="rId3"/>
                  <a:srcRect l="8603" t="53242" r="20718" b="20350"/>
                  <a:stretch/>
                </p:blipFill>
                <p:spPr>
                  <a:xfrm>
                    <a:off x="0" y="1687982"/>
                    <a:ext cx="8023538" cy="1687982"/>
                  </a:xfrm>
                  <a:prstGeom prst="rect">
                    <a:avLst/>
                  </a:prstGeom>
                </p:spPr>
              </p:pic>
              <p:pic>
                <p:nvPicPr>
                  <p:cNvPr id="2" name="Picture 1"/>
                  <p:cNvPicPr>
                    <a:picLocks noChangeAspect="1"/>
                  </p:cNvPicPr>
                  <p:nvPr/>
                </p:nvPicPr>
                <p:blipFill rotWithShape="1">
                  <a:blip r:embed="rId4"/>
                  <a:srcRect l="12695" t="16858" r="27729" b="59022"/>
                  <a:stretch/>
                </p:blipFill>
                <p:spPr>
                  <a:xfrm>
                    <a:off x="0" y="3375963"/>
                    <a:ext cx="8184728" cy="1865737"/>
                  </a:xfrm>
                  <a:prstGeom prst="rect">
                    <a:avLst/>
                  </a:prstGeom>
                </p:spPr>
              </p:pic>
            </p:grpSp>
            <p:pic>
              <p:nvPicPr>
                <p:cNvPr id="6" name="Picture 5"/>
                <p:cNvPicPr>
                  <a:picLocks noChangeAspect="1"/>
                </p:cNvPicPr>
                <p:nvPr/>
              </p:nvPicPr>
              <p:blipFill rotWithShape="1">
                <a:blip r:embed="rId4"/>
                <a:srcRect l="13258" t="41666" r="27166" b="34214"/>
                <a:stretch/>
              </p:blipFill>
              <p:spPr>
                <a:xfrm>
                  <a:off x="90153" y="3659734"/>
                  <a:ext cx="6658377" cy="1517800"/>
                </a:xfrm>
                <a:prstGeom prst="rect">
                  <a:avLst/>
                </a:prstGeom>
              </p:spPr>
            </p:pic>
          </p:grpSp>
          <p:pic>
            <p:nvPicPr>
              <p:cNvPr id="8" name="Picture 7"/>
              <p:cNvPicPr>
                <a:picLocks noChangeAspect="1"/>
              </p:cNvPicPr>
              <p:nvPr/>
            </p:nvPicPr>
            <p:blipFill rotWithShape="1">
              <a:blip r:embed="rId4"/>
              <a:srcRect l="13446" t="66474" r="26978" b="9406"/>
              <a:stretch/>
            </p:blipFill>
            <p:spPr>
              <a:xfrm>
                <a:off x="0" y="4256707"/>
                <a:ext cx="6130344" cy="1397433"/>
              </a:xfrm>
              <a:prstGeom prst="rect">
                <a:avLst/>
              </a:prstGeom>
            </p:spPr>
          </p:pic>
        </p:grpSp>
        <p:pic>
          <p:nvPicPr>
            <p:cNvPr id="11" name="Picture 10"/>
            <p:cNvPicPr>
              <a:picLocks noChangeAspect="1"/>
            </p:cNvPicPr>
            <p:nvPr/>
          </p:nvPicPr>
          <p:blipFill rotWithShape="1">
            <a:blip r:embed="rId5"/>
            <a:srcRect l="3781" t="54885" r="20592" b="17355"/>
            <a:stretch/>
          </p:blipFill>
          <p:spPr>
            <a:xfrm>
              <a:off x="0" y="4636394"/>
              <a:ext cx="5235433" cy="1082018"/>
            </a:xfrm>
            <a:prstGeom prst="rect">
              <a:avLst/>
            </a:prstGeom>
          </p:spPr>
        </p:pic>
      </p:grpSp>
    </p:spTree>
    <p:extLst>
      <p:ext uri="{BB962C8B-B14F-4D97-AF65-F5344CB8AC3E}">
        <p14:creationId xmlns:p14="http://schemas.microsoft.com/office/powerpoint/2010/main" val="4845413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790700"/>
            <a:ext cx="3352800" cy="4093428"/>
          </a:xfrm>
          <a:prstGeom prst="rect">
            <a:avLst/>
          </a:prstGeom>
        </p:spPr>
        <p:txBody>
          <a:bodyPr wrap="square">
            <a:spAutoFit/>
          </a:bodyPr>
          <a:lstStyle/>
          <a:p>
            <a:r>
              <a:rPr lang="en-GB" sz="2000" b="1" u="sng" dirty="0" smtClean="0">
                <a:solidFill>
                  <a:srgbClr val="000000"/>
                </a:solidFill>
                <a:latin typeface="IXL Verdana"/>
              </a:rPr>
              <a:t>Word problem 1 </a:t>
            </a:r>
          </a:p>
          <a:p>
            <a:r>
              <a:rPr lang="en-GB" sz="2400" b="0" i="0" dirty="0" smtClean="0">
                <a:solidFill>
                  <a:srgbClr val="000000"/>
                </a:solidFill>
                <a:effectLst/>
                <a:latin typeface="IXL Verdana"/>
              </a:rPr>
              <a:t>Ethan </a:t>
            </a:r>
            <a:r>
              <a:rPr lang="en-GB" sz="2400" b="0" i="0" u="sng" dirty="0" smtClean="0">
                <a:solidFill>
                  <a:srgbClr val="000000"/>
                </a:solidFill>
                <a:effectLst/>
                <a:latin typeface="IXL Verdana"/>
              </a:rPr>
              <a:t>bought 5 books </a:t>
            </a:r>
            <a:r>
              <a:rPr lang="en-GB" sz="2400" b="0" i="0" dirty="0" smtClean="0">
                <a:solidFill>
                  <a:srgbClr val="000000"/>
                </a:solidFill>
                <a:effectLst/>
                <a:latin typeface="IXL Verdana"/>
              </a:rPr>
              <a:t>about animals, </a:t>
            </a:r>
            <a:r>
              <a:rPr lang="en-GB" sz="2400" b="0" i="0" u="sng" dirty="0" smtClean="0">
                <a:solidFill>
                  <a:srgbClr val="000000"/>
                </a:solidFill>
                <a:effectLst/>
                <a:latin typeface="IXL Verdana"/>
              </a:rPr>
              <a:t>9 books </a:t>
            </a:r>
            <a:r>
              <a:rPr lang="en-GB" sz="2400" b="0" i="0" dirty="0" smtClean="0">
                <a:solidFill>
                  <a:srgbClr val="000000"/>
                </a:solidFill>
                <a:effectLst/>
                <a:latin typeface="IXL Verdana"/>
              </a:rPr>
              <a:t>about outer space, and </a:t>
            </a:r>
            <a:r>
              <a:rPr lang="en-GB" sz="2400" b="0" i="0" u="sng" dirty="0" smtClean="0">
                <a:solidFill>
                  <a:srgbClr val="000000"/>
                </a:solidFill>
                <a:effectLst/>
                <a:latin typeface="IXL Verdana"/>
              </a:rPr>
              <a:t>3 books </a:t>
            </a:r>
            <a:r>
              <a:rPr lang="en-GB" sz="2400" b="0" i="0" dirty="0" smtClean="0">
                <a:solidFill>
                  <a:srgbClr val="000000"/>
                </a:solidFill>
                <a:effectLst/>
                <a:latin typeface="IXL Verdana"/>
              </a:rPr>
              <a:t>about trains. </a:t>
            </a:r>
            <a:r>
              <a:rPr lang="en-GB" sz="2400" b="0" i="0" u="sng" dirty="0" smtClean="0">
                <a:solidFill>
                  <a:srgbClr val="000000"/>
                </a:solidFill>
                <a:effectLst/>
                <a:latin typeface="IXL Verdana"/>
              </a:rPr>
              <a:t>Each book cost £10</a:t>
            </a:r>
            <a:r>
              <a:rPr lang="en-GB" sz="2400" b="0" i="0" dirty="0" smtClean="0">
                <a:solidFill>
                  <a:srgbClr val="000000"/>
                </a:solidFill>
                <a:effectLst/>
                <a:latin typeface="IXL Verdana"/>
              </a:rPr>
              <a:t>. </a:t>
            </a:r>
            <a:r>
              <a:rPr lang="en-GB" sz="2400" b="0" i="0" u="sng" dirty="0" smtClean="0">
                <a:solidFill>
                  <a:srgbClr val="000000"/>
                </a:solidFill>
                <a:effectLst/>
                <a:latin typeface="IXL Verdana"/>
              </a:rPr>
              <a:t>How much did Ethan spend on the books</a:t>
            </a:r>
            <a:r>
              <a:rPr lang="en-GB" sz="2400" b="0" i="0" dirty="0" smtClean="0">
                <a:solidFill>
                  <a:srgbClr val="000000"/>
                </a:solidFill>
                <a:effectLst/>
                <a:latin typeface="IXL Verdana"/>
              </a:rPr>
              <a:t>?</a:t>
            </a:r>
          </a:p>
          <a:p>
            <a:endParaRPr lang="en-GB" sz="2400" dirty="0">
              <a:solidFill>
                <a:srgbClr val="000000"/>
              </a:solidFill>
              <a:latin typeface="IXL Verdana"/>
            </a:endParaRPr>
          </a:p>
          <a:p>
            <a:r>
              <a:rPr lang="en-GB" sz="2400" dirty="0" smtClean="0">
                <a:solidFill>
                  <a:srgbClr val="000000"/>
                </a:solidFill>
                <a:latin typeface="IXL Verdana"/>
              </a:rPr>
              <a:t>Money spent on books = _______________</a:t>
            </a:r>
            <a:endParaRPr lang="en-GB" sz="2400" dirty="0"/>
          </a:p>
        </p:txBody>
      </p:sp>
      <p:pic>
        <p:nvPicPr>
          <p:cNvPr id="7" name="Picture 6"/>
          <p:cNvPicPr>
            <a:picLocks noChangeAspect="1"/>
          </p:cNvPicPr>
          <p:nvPr/>
        </p:nvPicPr>
        <p:blipFill rotWithShape="1">
          <a:blip r:embed="rId2"/>
          <a:srcRect l="16449" t="27238" r="17317" b="37756"/>
          <a:stretch/>
        </p:blipFill>
        <p:spPr>
          <a:xfrm>
            <a:off x="0" y="0"/>
            <a:ext cx="12192000" cy="1790700"/>
          </a:xfrm>
          <a:prstGeom prst="rect">
            <a:avLst/>
          </a:prstGeom>
        </p:spPr>
      </p:pic>
      <p:sp>
        <p:nvSpPr>
          <p:cNvPr id="9" name="TextBox 8"/>
          <p:cNvSpPr txBox="1"/>
          <p:nvPr/>
        </p:nvSpPr>
        <p:spPr>
          <a:xfrm>
            <a:off x="4133850" y="1790700"/>
            <a:ext cx="7715250" cy="1200329"/>
          </a:xfrm>
          <a:prstGeom prst="rect">
            <a:avLst/>
          </a:prstGeom>
          <a:noFill/>
        </p:spPr>
        <p:txBody>
          <a:bodyPr wrap="square" rtlCol="0">
            <a:spAutoFit/>
          </a:bodyPr>
          <a:lstStyle/>
          <a:p>
            <a:r>
              <a:rPr lang="en-GB" sz="2400" b="1" dirty="0" smtClean="0"/>
              <a:t>Step 1 </a:t>
            </a:r>
            <a:r>
              <a:rPr lang="en-GB" sz="2400" dirty="0" smtClean="0"/>
              <a:t>– </a:t>
            </a:r>
            <a:r>
              <a:rPr lang="en-GB" sz="2400" dirty="0" smtClean="0">
                <a:effectLst/>
              </a:rPr>
              <a:t>Find the total number of books.</a:t>
            </a:r>
            <a:br>
              <a:rPr lang="en-GB" sz="2400" dirty="0" smtClean="0">
                <a:effectLst/>
              </a:rPr>
            </a:br>
            <a:r>
              <a:rPr lang="en-GB" sz="2400" dirty="0" smtClean="0">
                <a:effectLst/>
              </a:rPr>
              <a:t/>
            </a:r>
            <a:br>
              <a:rPr lang="en-GB" sz="2400" dirty="0" smtClean="0">
                <a:effectLst/>
              </a:rPr>
            </a:br>
            <a:r>
              <a:rPr lang="en-GB" sz="2400" dirty="0" smtClean="0">
                <a:effectLst/>
              </a:rPr>
              <a:t>		5 + 9 + 3 = 17</a:t>
            </a:r>
            <a:endParaRPr lang="en-GB" sz="2400" dirty="0"/>
          </a:p>
        </p:txBody>
      </p:sp>
      <p:sp>
        <p:nvSpPr>
          <p:cNvPr id="10" name="TextBox 9"/>
          <p:cNvSpPr txBox="1"/>
          <p:nvPr/>
        </p:nvSpPr>
        <p:spPr>
          <a:xfrm>
            <a:off x="4133850" y="3295650"/>
            <a:ext cx="7715250" cy="1200329"/>
          </a:xfrm>
          <a:prstGeom prst="rect">
            <a:avLst/>
          </a:prstGeom>
          <a:noFill/>
        </p:spPr>
        <p:txBody>
          <a:bodyPr wrap="square" rtlCol="0">
            <a:spAutoFit/>
          </a:bodyPr>
          <a:lstStyle/>
          <a:p>
            <a:r>
              <a:rPr lang="en-GB" sz="2400" b="1" dirty="0" smtClean="0"/>
              <a:t>Step 2 </a:t>
            </a:r>
            <a:r>
              <a:rPr lang="en-GB" sz="2400" dirty="0" smtClean="0"/>
              <a:t>– </a:t>
            </a:r>
            <a:r>
              <a:rPr lang="en-GB" sz="2400" dirty="0" smtClean="0">
                <a:effectLst/>
              </a:rPr>
              <a:t>Find the cost of the books.</a:t>
            </a:r>
            <a:br>
              <a:rPr lang="en-GB" sz="2400" dirty="0" smtClean="0">
                <a:effectLst/>
              </a:rPr>
            </a:br>
            <a:r>
              <a:rPr lang="en-GB" sz="2400" dirty="0" smtClean="0">
                <a:effectLst/>
              </a:rPr>
              <a:t/>
            </a:r>
            <a:br>
              <a:rPr lang="en-GB" sz="2400" dirty="0" smtClean="0">
                <a:effectLst/>
              </a:rPr>
            </a:br>
            <a:r>
              <a:rPr lang="en-GB" sz="2400" dirty="0" smtClean="0">
                <a:effectLst/>
              </a:rPr>
              <a:t>		£10 × 17 = £170</a:t>
            </a:r>
            <a:endParaRPr lang="en-GB" sz="2400" dirty="0"/>
          </a:p>
        </p:txBody>
      </p:sp>
      <p:sp>
        <p:nvSpPr>
          <p:cNvPr id="12" name="TextBox 11"/>
          <p:cNvSpPr txBox="1"/>
          <p:nvPr/>
        </p:nvSpPr>
        <p:spPr>
          <a:xfrm>
            <a:off x="4133850" y="5086796"/>
            <a:ext cx="7715250" cy="461665"/>
          </a:xfrm>
          <a:prstGeom prst="rect">
            <a:avLst/>
          </a:prstGeom>
          <a:noFill/>
        </p:spPr>
        <p:txBody>
          <a:bodyPr wrap="square" rtlCol="0">
            <a:spAutoFit/>
          </a:bodyPr>
          <a:lstStyle/>
          <a:p>
            <a:r>
              <a:rPr lang="en-GB" sz="2400" b="1" dirty="0" smtClean="0"/>
              <a:t>Step 3</a:t>
            </a:r>
            <a:r>
              <a:rPr lang="en-GB" sz="2400" dirty="0" smtClean="0"/>
              <a:t>– Answer = £170 spent on books</a:t>
            </a:r>
            <a:endParaRPr lang="en-GB" sz="2400" dirty="0"/>
          </a:p>
        </p:txBody>
      </p:sp>
    </p:spTree>
    <p:extLst>
      <p:ext uri="{BB962C8B-B14F-4D97-AF65-F5344CB8AC3E}">
        <p14:creationId xmlns:p14="http://schemas.microsoft.com/office/powerpoint/2010/main" val="209659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Aim of the session today….</a:t>
            </a:r>
            <a:endParaRPr lang="en-GB" dirty="0"/>
          </a:p>
        </p:txBody>
      </p:sp>
      <p:sp>
        <p:nvSpPr>
          <p:cNvPr id="3" name="Content Placeholder 2"/>
          <p:cNvSpPr>
            <a:spLocks noGrp="1"/>
          </p:cNvSpPr>
          <p:nvPr>
            <p:ph idx="1"/>
          </p:nvPr>
        </p:nvSpPr>
        <p:spPr>
          <a:xfrm>
            <a:off x="677334" y="1609859"/>
            <a:ext cx="9020458" cy="4649273"/>
          </a:xfrm>
        </p:spPr>
        <p:txBody>
          <a:bodyPr>
            <a:normAutofit/>
          </a:bodyPr>
          <a:lstStyle/>
          <a:p>
            <a:r>
              <a:rPr lang="en-GB" sz="2400" dirty="0" smtClean="0">
                <a:solidFill>
                  <a:schemeClr val="tx1"/>
                </a:solidFill>
              </a:rPr>
              <a:t>Share the expectations related to the new curriculum</a:t>
            </a:r>
          </a:p>
          <a:p>
            <a:r>
              <a:rPr lang="en-GB" sz="2400" dirty="0" smtClean="0">
                <a:solidFill>
                  <a:schemeClr val="tx1"/>
                </a:solidFill>
              </a:rPr>
              <a:t>Discuss the progression in problem solving from KS1- KS2</a:t>
            </a:r>
          </a:p>
          <a:p>
            <a:r>
              <a:rPr lang="en-GB" sz="2400" dirty="0" smtClean="0">
                <a:solidFill>
                  <a:schemeClr val="tx1"/>
                </a:solidFill>
              </a:rPr>
              <a:t>Share with you some useful strategies to help</a:t>
            </a:r>
          </a:p>
          <a:p>
            <a:r>
              <a:rPr lang="en-GB" sz="2400" dirty="0" smtClean="0">
                <a:solidFill>
                  <a:schemeClr val="tx1"/>
                </a:solidFill>
              </a:rPr>
              <a:t>To </a:t>
            </a:r>
            <a:r>
              <a:rPr lang="en-GB" sz="2400" dirty="0">
                <a:solidFill>
                  <a:schemeClr val="tx1"/>
                </a:solidFill>
              </a:rPr>
              <a:t>have </a:t>
            </a:r>
            <a:r>
              <a:rPr lang="en-GB" sz="2400" dirty="0" smtClean="0">
                <a:solidFill>
                  <a:schemeClr val="tx1"/>
                </a:solidFill>
              </a:rPr>
              <a:t>your questions </a:t>
            </a:r>
            <a:r>
              <a:rPr lang="en-GB" sz="2400" dirty="0">
                <a:solidFill>
                  <a:schemeClr val="tx1"/>
                </a:solidFill>
              </a:rPr>
              <a:t>answered </a:t>
            </a:r>
          </a:p>
          <a:p>
            <a:pPr marL="0" indent="0">
              <a:buNone/>
            </a:pPr>
            <a:endParaRPr lang="en-GB" sz="2400" dirty="0">
              <a:solidFill>
                <a:schemeClr val="tx1"/>
              </a:solidFill>
            </a:endParaRPr>
          </a:p>
        </p:txBody>
      </p:sp>
    </p:spTree>
    <p:extLst>
      <p:ext uri="{BB962C8B-B14F-4D97-AF65-F5344CB8AC3E}">
        <p14:creationId xmlns:p14="http://schemas.microsoft.com/office/powerpoint/2010/main" val="21462825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790700"/>
            <a:ext cx="3352800" cy="5370701"/>
          </a:xfrm>
          <a:prstGeom prst="rect">
            <a:avLst/>
          </a:prstGeom>
        </p:spPr>
        <p:txBody>
          <a:bodyPr wrap="square">
            <a:spAutoFit/>
          </a:bodyPr>
          <a:lstStyle/>
          <a:p>
            <a:r>
              <a:rPr lang="en-GB" sz="2000" b="1" u="sng" dirty="0" smtClean="0">
                <a:solidFill>
                  <a:srgbClr val="000000"/>
                </a:solidFill>
                <a:latin typeface="IXL Verdana"/>
              </a:rPr>
              <a:t>Word problem 2 </a:t>
            </a:r>
          </a:p>
          <a:p>
            <a:r>
              <a:rPr lang="en-GB" sz="2400" b="0" i="0" dirty="0" smtClean="0">
                <a:solidFill>
                  <a:srgbClr val="000000"/>
                </a:solidFill>
                <a:effectLst/>
                <a:latin typeface="IXL Verdana"/>
              </a:rPr>
              <a:t>There are </a:t>
            </a:r>
            <a:r>
              <a:rPr lang="en-GB" sz="2400" b="0" i="0" u="sng" dirty="0" smtClean="0">
                <a:solidFill>
                  <a:srgbClr val="000000"/>
                </a:solidFill>
                <a:effectLst/>
                <a:latin typeface="IXL Verdana"/>
              </a:rPr>
              <a:t>62 students </a:t>
            </a:r>
            <a:r>
              <a:rPr lang="en-GB" sz="2400" b="0" i="0" dirty="0" smtClean="0">
                <a:solidFill>
                  <a:srgbClr val="000000"/>
                </a:solidFill>
                <a:effectLst/>
                <a:latin typeface="IXL Verdana"/>
              </a:rPr>
              <a:t>in the orchestra and </a:t>
            </a:r>
            <a:r>
              <a:rPr lang="en-GB" sz="2400" b="0" i="0" u="sng" dirty="0" smtClean="0">
                <a:solidFill>
                  <a:srgbClr val="000000"/>
                </a:solidFill>
                <a:effectLst/>
                <a:latin typeface="IXL Verdana"/>
              </a:rPr>
              <a:t>twice that number in the band</a:t>
            </a:r>
            <a:r>
              <a:rPr lang="en-GB" sz="2400" b="0" i="0" dirty="0" smtClean="0">
                <a:solidFill>
                  <a:srgbClr val="000000"/>
                </a:solidFill>
                <a:effectLst/>
                <a:latin typeface="IXL Verdana"/>
              </a:rPr>
              <a:t>. There are </a:t>
            </a:r>
            <a:r>
              <a:rPr lang="en-GB" sz="2400" b="0" i="0" u="sng" dirty="0" smtClean="0">
                <a:solidFill>
                  <a:srgbClr val="000000"/>
                </a:solidFill>
                <a:effectLst/>
                <a:latin typeface="IXL Verdana"/>
              </a:rPr>
              <a:t>38 boys and 13 girls in the choir</a:t>
            </a:r>
            <a:r>
              <a:rPr lang="en-GB" sz="2400" b="0" i="0" dirty="0" smtClean="0">
                <a:solidFill>
                  <a:srgbClr val="000000"/>
                </a:solidFill>
                <a:effectLst/>
                <a:latin typeface="IXL Verdana"/>
              </a:rPr>
              <a:t>. If each student only participates in one group, </a:t>
            </a:r>
            <a:r>
              <a:rPr lang="en-GB" sz="2400" b="0" i="0" u="sng" dirty="0" smtClean="0">
                <a:solidFill>
                  <a:srgbClr val="000000"/>
                </a:solidFill>
                <a:effectLst/>
                <a:latin typeface="IXL Verdana"/>
              </a:rPr>
              <a:t>how many students in total are there in the orchestra, the band, and the choir</a:t>
            </a:r>
            <a:r>
              <a:rPr lang="en-GB" sz="2400" b="0" i="0" dirty="0" smtClean="0">
                <a:solidFill>
                  <a:srgbClr val="000000"/>
                </a:solidFill>
                <a:effectLst/>
                <a:latin typeface="IXL Verdana"/>
              </a:rPr>
              <a:t>?</a:t>
            </a:r>
          </a:p>
          <a:p>
            <a:r>
              <a:rPr lang="en-GB" sz="1100" dirty="0" smtClean="0">
                <a:solidFill>
                  <a:srgbClr val="000000"/>
                </a:solidFill>
                <a:latin typeface="IXL Verdana"/>
              </a:rPr>
              <a:t>.</a:t>
            </a:r>
            <a:r>
              <a:rPr lang="en-GB" sz="2400" dirty="0" smtClean="0"/>
              <a:t/>
            </a:r>
            <a:br>
              <a:rPr lang="en-GB" sz="2400" dirty="0" smtClean="0"/>
            </a:br>
            <a:r>
              <a:rPr lang="en-GB" sz="2400" b="0" i="0" dirty="0" smtClean="0">
                <a:solidFill>
                  <a:srgbClr val="000000"/>
                </a:solidFill>
                <a:effectLst/>
                <a:latin typeface="IXL Verdana"/>
              </a:rPr>
              <a:t>​_______ students</a:t>
            </a:r>
            <a:endParaRPr lang="en-GB" sz="2400" b="0" i="0" dirty="0">
              <a:solidFill>
                <a:srgbClr val="000000"/>
              </a:solidFill>
              <a:effectLst/>
              <a:latin typeface="IXL Verdana"/>
            </a:endParaRPr>
          </a:p>
        </p:txBody>
      </p:sp>
      <p:pic>
        <p:nvPicPr>
          <p:cNvPr id="7" name="Picture 6"/>
          <p:cNvPicPr>
            <a:picLocks noChangeAspect="1"/>
          </p:cNvPicPr>
          <p:nvPr/>
        </p:nvPicPr>
        <p:blipFill rotWithShape="1">
          <a:blip r:embed="rId2"/>
          <a:srcRect l="16449" t="27238" r="17317" b="37756"/>
          <a:stretch/>
        </p:blipFill>
        <p:spPr>
          <a:xfrm>
            <a:off x="0" y="0"/>
            <a:ext cx="12192000" cy="1790700"/>
          </a:xfrm>
          <a:prstGeom prst="rect">
            <a:avLst/>
          </a:prstGeom>
        </p:spPr>
      </p:pic>
      <p:sp>
        <p:nvSpPr>
          <p:cNvPr id="9" name="TextBox 8"/>
          <p:cNvSpPr txBox="1"/>
          <p:nvPr/>
        </p:nvSpPr>
        <p:spPr>
          <a:xfrm>
            <a:off x="4133850" y="1790700"/>
            <a:ext cx="7715250" cy="1200329"/>
          </a:xfrm>
          <a:prstGeom prst="rect">
            <a:avLst/>
          </a:prstGeom>
          <a:noFill/>
        </p:spPr>
        <p:txBody>
          <a:bodyPr wrap="square" rtlCol="0">
            <a:spAutoFit/>
          </a:bodyPr>
          <a:lstStyle/>
          <a:p>
            <a:r>
              <a:rPr lang="en-GB" sz="2400" b="1" dirty="0" smtClean="0"/>
              <a:t>Step 1 </a:t>
            </a:r>
            <a:r>
              <a:rPr lang="en-GB" sz="2400" dirty="0" smtClean="0"/>
              <a:t>– Find the number of students in the band. </a:t>
            </a:r>
          </a:p>
          <a:p>
            <a:endParaRPr lang="en-GB" sz="2400" dirty="0" smtClean="0"/>
          </a:p>
          <a:p>
            <a:r>
              <a:rPr lang="en-GB" sz="2400" dirty="0"/>
              <a:t>	</a:t>
            </a:r>
            <a:r>
              <a:rPr lang="en-GB" sz="2400" dirty="0" smtClean="0"/>
              <a:t>		2 x 62 = 124</a:t>
            </a:r>
            <a:endParaRPr lang="en-GB" sz="2400" dirty="0"/>
          </a:p>
        </p:txBody>
      </p:sp>
      <p:sp>
        <p:nvSpPr>
          <p:cNvPr id="10" name="TextBox 9"/>
          <p:cNvSpPr txBox="1"/>
          <p:nvPr/>
        </p:nvSpPr>
        <p:spPr>
          <a:xfrm>
            <a:off x="4133850" y="3295650"/>
            <a:ext cx="7715250" cy="1200329"/>
          </a:xfrm>
          <a:prstGeom prst="rect">
            <a:avLst/>
          </a:prstGeom>
          <a:noFill/>
        </p:spPr>
        <p:txBody>
          <a:bodyPr wrap="square" rtlCol="0">
            <a:spAutoFit/>
          </a:bodyPr>
          <a:lstStyle/>
          <a:p>
            <a:r>
              <a:rPr lang="en-GB" sz="2400" b="1" dirty="0" smtClean="0"/>
              <a:t>Step 2 </a:t>
            </a:r>
            <a:r>
              <a:rPr lang="en-GB" sz="2400" dirty="0" smtClean="0"/>
              <a:t>– Find the number of students in the choir. </a:t>
            </a:r>
          </a:p>
          <a:p>
            <a:endParaRPr lang="en-GB" sz="2400" dirty="0" smtClean="0"/>
          </a:p>
          <a:p>
            <a:r>
              <a:rPr lang="en-GB" sz="2400" dirty="0"/>
              <a:t>	</a:t>
            </a:r>
            <a:r>
              <a:rPr lang="en-GB" sz="2400" dirty="0" smtClean="0"/>
              <a:t>		38 + 13 = 51</a:t>
            </a:r>
            <a:endParaRPr lang="en-GB" sz="2400" dirty="0"/>
          </a:p>
        </p:txBody>
      </p:sp>
      <p:sp>
        <p:nvSpPr>
          <p:cNvPr id="11" name="TextBox 10"/>
          <p:cNvSpPr txBox="1"/>
          <p:nvPr/>
        </p:nvSpPr>
        <p:spPr>
          <a:xfrm>
            <a:off x="4133850" y="4781639"/>
            <a:ext cx="7715250" cy="1200329"/>
          </a:xfrm>
          <a:prstGeom prst="rect">
            <a:avLst/>
          </a:prstGeom>
          <a:noFill/>
        </p:spPr>
        <p:txBody>
          <a:bodyPr wrap="square" rtlCol="0">
            <a:spAutoFit/>
          </a:bodyPr>
          <a:lstStyle/>
          <a:p>
            <a:r>
              <a:rPr lang="en-GB" sz="2400" b="1" dirty="0" smtClean="0"/>
              <a:t>Step 3 </a:t>
            </a:r>
            <a:r>
              <a:rPr lang="en-GB" sz="2400" dirty="0" smtClean="0"/>
              <a:t>– Find the total number of students. </a:t>
            </a:r>
          </a:p>
          <a:p>
            <a:endParaRPr lang="en-GB" sz="2400" dirty="0" smtClean="0"/>
          </a:p>
          <a:p>
            <a:r>
              <a:rPr lang="en-GB" sz="2400" dirty="0"/>
              <a:t>	</a:t>
            </a:r>
            <a:r>
              <a:rPr lang="en-GB" sz="2400" dirty="0" smtClean="0"/>
              <a:t>		124 + 62 + 51 = 237</a:t>
            </a:r>
            <a:endParaRPr lang="en-GB" sz="2400" dirty="0"/>
          </a:p>
        </p:txBody>
      </p:sp>
      <p:sp>
        <p:nvSpPr>
          <p:cNvPr id="12" name="TextBox 11"/>
          <p:cNvSpPr txBox="1"/>
          <p:nvPr/>
        </p:nvSpPr>
        <p:spPr>
          <a:xfrm>
            <a:off x="4133850" y="6248846"/>
            <a:ext cx="7715250" cy="461665"/>
          </a:xfrm>
          <a:prstGeom prst="rect">
            <a:avLst/>
          </a:prstGeom>
          <a:noFill/>
        </p:spPr>
        <p:txBody>
          <a:bodyPr wrap="square" rtlCol="0">
            <a:spAutoFit/>
          </a:bodyPr>
          <a:lstStyle/>
          <a:p>
            <a:r>
              <a:rPr lang="en-GB" sz="2400" b="1" dirty="0" smtClean="0"/>
              <a:t>Step 4</a:t>
            </a:r>
            <a:r>
              <a:rPr lang="en-GB" sz="2400" dirty="0" smtClean="0"/>
              <a:t>– Answer = 237 students</a:t>
            </a:r>
            <a:endParaRPr lang="en-GB" sz="2400" dirty="0"/>
          </a:p>
        </p:txBody>
      </p:sp>
    </p:spTree>
    <p:extLst>
      <p:ext uri="{BB962C8B-B14F-4D97-AF65-F5344CB8AC3E}">
        <p14:creationId xmlns:p14="http://schemas.microsoft.com/office/powerpoint/2010/main" val="92234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46462"/>
            <a:ext cx="9666074" cy="1320800"/>
          </a:xfrm>
        </p:spPr>
        <p:txBody>
          <a:bodyPr>
            <a:normAutofit/>
          </a:bodyPr>
          <a:lstStyle/>
          <a:p>
            <a:r>
              <a:rPr lang="en-GB" sz="3200" dirty="0" smtClean="0"/>
              <a:t>Ideas you can use at home…what do you </a:t>
            </a:r>
            <a:br>
              <a:rPr lang="en-GB" sz="3200" dirty="0" smtClean="0"/>
            </a:br>
            <a:r>
              <a:rPr lang="en-GB" sz="3200" dirty="0" smtClean="0"/>
              <a:t>do currently?</a:t>
            </a:r>
            <a:endParaRPr lang="en-GB" sz="3200" dirty="0"/>
          </a:p>
        </p:txBody>
      </p:sp>
      <p:sp>
        <p:nvSpPr>
          <p:cNvPr id="3" name="Content Placeholder 2"/>
          <p:cNvSpPr>
            <a:spLocks noGrp="1"/>
          </p:cNvSpPr>
          <p:nvPr>
            <p:ph idx="1"/>
          </p:nvPr>
        </p:nvSpPr>
        <p:spPr>
          <a:xfrm>
            <a:off x="226071" y="1291735"/>
            <a:ext cx="10378593" cy="5357612"/>
          </a:xfrm>
        </p:spPr>
        <p:txBody>
          <a:bodyPr/>
          <a:lstStyle/>
          <a:p>
            <a:r>
              <a:rPr lang="en-GB" sz="1600" b="1" dirty="0" smtClean="0">
                <a:solidFill>
                  <a:schemeClr val="tx1"/>
                </a:solidFill>
              </a:rPr>
              <a:t>Shopping: </a:t>
            </a:r>
            <a:r>
              <a:rPr lang="en-GB" sz="1600" dirty="0" smtClean="0">
                <a:solidFill>
                  <a:schemeClr val="tx1"/>
                </a:solidFill>
              </a:rPr>
              <a:t>ask children to total a number of items for you; ask them to help calculate the change you should receive. </a:t>
            </a:r>
          </a:p>
          <a:p>
            <a:r>
              <a:rPr lang="en-GB" sz="1600" b="1" dirty="0" smtClean="0">
                <a:solidFill>
                  <a:schemeClr val="tx1"/>
                </a:solidFill>
              </a:rPr>
              <a:t>TV guides</a:t>
            </a:r>
            <a:r>
              <a:rPr lang="en-GB" sz="1600" dirty="0" smtClean="0">
                <a:solidFill>
                  <a:schemeClr val="tx1"/>
                </a:solidFill>
              </a:rPr>
              <a:t>: ask children to calculate how long a programme will last for, or how many minutes till their favourite programme is due to begin. </a:t>
            </a:r>
          </a:p>
        </p:txBody>
      </p:sp>
      <p:pic>
        <p:nvPicPr>
          <p:cNvPr id="4" name="Picture 3"/>
          <p:cNvPicPr>
            <a:picLocks noChangeAspect="1"/>
          </p:cNvPicPr>
          <p:nvPr/>
        </p:nvPicPr>
        <p:blipFill>
          <a:blip r:embed="rId2"/>
          <a:stretch>
            <a:fillRect/>
          </a:stretch>
        </p:blipFill>
        <p:spPr>
          <a:xfrm>
            <a:off x="534389" y="2505657"/>
            <a:ext cx="10901549" cy="4258711"/>
          </a:xfrm>
          <a:prstGeom prst="rect">
            <a:avLst/>
          </a:prstGeom>
        </p:spPr>
      </p:pic>
    </p:spTree>
    <p:extLst>
      <p:ext uri="{BB962C8B-B14F-4D97-AF65-F5344CB8AC3E}">
        <p14:creationId xmlns:p14="http://schemas.microsoft.com/office/powerpoint/2010/main" val="377396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9200" y="284288"/>
            <a:ext cx="11007984" cy="4109582"/>
          </a:xfrm>
        </p:spPr>
        <p:txBody>
          <a:bodyPr/>
          <a:lstStyle/>
          <a:p>
            <a:r>
              <a:rPr lang="en-GB" b="1" dirty="0" smtClean="0"/>
              <a:t>Timetables</a:t>
            </a:r>
            <a:r>
              <a:rPr lang="en-GB" dirty="0" smtClean="0"/>
              <a:t>: if using public transport then ask children questions regarding the journey you </a:t>
            </a:r>
          </a:p>
          <a:p>
            <a:pPr marL="0" indent="0">
              <a:buNone/>
            </a:pPr>
            <a:r>
              <a:rPr lang="en-GB" dirty="0" smtClean="0"/>
              <a:t>are about to embark on.</a:t>
            </a:r>
          </a:p>
          <a:p>
            <a:pPr>
              <a:buFont typeface="Wingdings" panose="05000000000000000000" pitchFamily="2" charset="2"/>
              <a:buChar char="Ø"/>
            </a:pPr>
            <a:r>
              <a:rPr lang="en-GB" b="1" dirty="0" smtClean="0"/>
              <a:t>Match </a:t>
            </a:r>
            <a:r>
              <a:rPr lang="en-GB" b="1" dirty="0" err="1" smtClean="0"/>
              <a:t>Attax</a:t>
            </a:r>
            <a:r>
              <a:rPr lang="en-GB" b="1" dirty="0" smtClean="0"/>
              <a:t> cards</a:t>
            </a:r>
            <a:r>
              <a:rPr lang="en-GB" dirty="0" smtClean="0"/>
              <a:t>:  </a:t>
            </a:r>
          </a:p>
          <a:p>
            <a:pPr>
              <a:buFont typeface="Wingdings" panose="05000000000000000000" pitchFamily="2" charset="2"/>
              <a:buChar char="Ø"/>
            </a:pPr>
            <a:r>
              <a:rPr lang="en-GB" b="1" dirty="0" smtClean="0"/>
              <a:t>Board games </a:t>
            </a:r>
            <a:r>
              <a:rPr lang="en-GB" dirty="0" smtClean="0"/>
              <a:t>e.g. snakes and ladders</a:t>
            </a:r>
            <a:endParaRPr lang="en-GB" dirty="0"/>
          </a:p>
        </p:txBody>
      </p:sp>
      <p:pic>
        <p:nvPicPr>
          <p:cNvPr id="4" name="Picture 3"/>
          <p:cNvPicPr>
            <a:picLocks noChangeAspect="1"/>
          </p:cNvPicPr>
          <p:nvPr/>
        </p:nvPicPr>
        <p:blipFill>
          <a:blip r:embed="rId2"/>
          <a:stretch>
            <a:fillRect/>
          </a:stretch>
        </p:blipFill>
        <p:spPr>
          <a:xfrm>
            <a:off x="6673932" y="1947553"/>
            <a:ext cx="5403273" cy="4631632"/>
          </a:xfrm>
          <a:prstGeom prst="rect">
            <a:avLst/>
          </a:prstGeom>
        </p:spPr>
      </p:pic>
      <p:pic>
        <p:nvPicPr>
          <p:cNvPr id="5" name="Picture 4"/>
          <p:cNvPicPr>
            <a:picLocks noChangeAspect="1"/>
          </p:cNvPicPr>
          <p:nvPr/>
        </p:nvPicPr>
        <p:blipFill>
          <a:blip r:embed="rId3"/>
          <a:stretch>
            <a:fillRect/>
          </a:stretch>
        </p:blipFill>
        <p:spPr>
          <a:xfrm>
            <a:off x="0" y="1947553"/>
            <a:ext cx="6620173" cy="5123060"/>
          </a:xfrm>
          <a:prstGeom prst="rect">
            <a:avLst/>
          </a:prstGeom>
        </p:spPr>
      </p:pic>
    </p:spTree>
    <p:extLst>
      <p:ext uri="{BB962C8B-B14F-4D97-AF65-F5344CB8AC3E}">
        <p14:creationId xmlns:p14="http://schemas.microsoft.com/office/powerpoint/2010/main" val="36954503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29590"/>
            <a:ext cx="8596668" cy="1320800"/>
          </a:xfrm>
        </p:spPr>
        <p:txBody>
          <a:bodyPr/>
          <a:lstStyle/>
          <a:p>
            <a:r>
              <a:rPr lang="en-GB" b="1" dirty="0" smtClean="0">
                <a:solidFill>
                  <a:schemeClr val="tx1"/>
                </a:solidFill>
              </a:rPr>
              <a:t>In your packs… </a:t>
            </a:r>
            <a:endParaRPr lang="en-GB" b="1" dirty="0">
              <a:solidFill>
                <a:schemeClr val="tx1"/>
              </a:solidFill>
            </a:endParaRPr>
          </a:p>
        </p:txBody>
      </p:sp>
      <p:sp>
        <p:nvSpPr>
          <p:cNvPr id="3" name="Content Placeholder 2"/>
          <p:cNvSpPr>
            <a:spLocks noGrp="1"/>
          </p:cNvSpPr>
          <p:nvPr>
            <p:ph idx="1"/>
          </p:nvPr>
        </p:nvSpPr>
        <p:spPr>
          <a:xfrm>
            <a:off x="677334" y="1184856"/>
            <a:ext cx="8596668" cy="5357612"/>
          </a:xfrm>
        </p:spPr>
        <p:txBody>
          <a:bodyPr/>
          <a:lstStyle/>
          <a:p>
            <a:pPr>
              <a:buFont typeface="Wingdings" panose="05000000000000000000" pitchFamily="2" charset="2"/>
              <a:buChar char="Ø"/>
            </a:pPr>
            <a:r>
              <a:rPr lang="en-GB" sz="2800" dirty="0" smtClean="0">
                <a:solidFill>
                  <a:schemeClr val="tx1"/>
                </a:solidFill>
              </a:rPr>
              <a:t>Set of digit cards (0-9)</a:t>
            </a:r>
          </a:p>
          <a:p>
            <a:pPr>
              <a:buFont typeface="Wingdings" panose="05000000000000000000" pitchFamily="2" charset="2"/>
              <a:buChar char="Ø"/>
            </a:pPr>
            <a:r>
              <a:rPr lang="en-GB" sz="2800" dirty="0" smtClean="0">
                <a:solidFill>
                  <a:schemeClr val="tx1"/>
                </a:solidFill>
              </a:rPr>
              <a:t>Questioning template </a:t>
            </a:r>
          </a:p>
          <a:p>
            <a:pPr>
              <a:buFont typeface="Wingdings" panose="05000000000000000000" pitchFamily="2" charset="2"/>
              <a:buChar char="Ø"/>
            </a:pPr>
            <a:r>
              <a:rPr lang="en-GB" sz="2800" dirty="0" smtClean="0">
                <a:solidFill>
                  <a:schemeClr val="tx1"/>
                </a:solidFill>
              </a:rPr>
              <a:t>‘RUCSAC explained’ poster</a:t>
            </a:r>
          </a:p>
          <a:p>
            <a:pPr>
              <a:buFont typeface="Wingdings" panose="05000000000000000000" pitchFamily="2" charset="2"/>
              <a:buChar char="Ø"/>
            </a:pPr>
            <a:r>
              <a:rPr lang="en-GB" sz="2800" dirty="0" smtClean="0">
                <a:solidFill>
                  <a:schemeClr val="tx1"/>
                </a:solidFill>
              </a:rPr>
              <a:t>Match </a:t>
            </a:r>
            <a:r>
              <a:rPr lang="en-GB" sz="2800" dirty="0" err="1" smtClean="0">
                <a:solidFill>
                  <a:schemeClr val="tx1"/>
                </a:solidFill>
              </a:rPr>
              <a:t>Attax</a:t>
            </a:r>
            <a:r>
              <a:rPr lang="en-GB" sz="2800" dirty="0" smtClean="0">
                <a:solidFill>
                  <a:schemeClr val="tx1"/>
                </a:solidFill>
              </a:rPr>
              <a:t> maths cards</a:t>
            </a:r>
          </a:p>
          <a:p>
            <a:pPr>
              <a:buFont typeface="Wingdings" panose="05000000000000000000" pitchFamily="2" charset="2"/>
              <a:buChar char="Ø"/>
            </a:pPr>
            <a:r>
              <a:rPr lang="en-GB" sz="2800" dirty="0" smtClean="0">
                <a:solidFill>
                  <a:schemeClr val="tx1"/>
                </a:solidFill>
              </a:rPr>
              <a:t>Topical maths problems to try at home with answers</a:t>
            </a:r>
          </a:p>
          <a:p>
            <a:pPr>
              <a:buFont typeface="Wingdings" panose="05000000000000000000" pitchFamily="2" charset="2"/>
              <a:buChar char="Ø"/>
            </a:pPr>
            <a:r>
              <a:rPr lang="en-GB" sz="2800" dirty="0" smtClean="0">
                <a:solidFill>
                  <a:schemeClr val="tx1"/>
                </a:solidFill>
              </a:rPr>
              <a:t>List of useful websites</a:t>
            </a:r>
          </a:p>
          <a:p>
            <a:pPr>
              <a:buFont typeface="Wingdings" panose="05000000000000000000" pitchFamily="2" charset="2"/>
              <a:buChar char="Ø"/>
            </a:pPr>
            <a:endParaRPr lang="en-GB" sz="1600" b="1" dirty="0" smtClean="0">
              <a:solidFill>
                <a:srgbClr val="00B050"/>
              </a:solidFill>
            </a:endParaRPr>
          </a:p>
          <a:p>
            <a:pPr>
              <a:buFont typeface="Wingdings" panose="05000000000000000000" pitchFamily="2" charset="2"/>
              <a:buChar char="Ø"/>
            </a:pPr>
            <a:endParaRPr lang="en-GB" sz="1600" b="1" dirty="0" smtClean="0">
              <a:solidFill>
                <a:srgbClr val="00B050"/>
              </a:solidFill>
            </a:endParaRPr>
          </a:p>
        </p:txBody>
      </p:sp>
    </p:spTree>
    <p:extLst>
      <p:ext uri="{BB962C8B-B14F-4D97-AF65-F5344CB8AC3E}">
        <p14:creationId xmlns:p14="http://schemas.microsoft.com/office/powerpoint/2010/main" val="16975289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60" y="5993459"/>
            <a:ext cx="6456609" cy="646331"/>
          </a:xfrm>
          <a:prstGeom prst="rect">
            <a:avLst/>
          </a:prstGeom>
        </p:spPr>
        <p:txBody>
          <a:bodyPr wrap="square">
            <a:spAutoFit/>
          </a:bodyPr>
          <a:lstStyle/>
          <a:p>
            <a:r>
              <a:rPr lang="en-GB" dirty="0">
                <a:hlinkClick r:id="rId2"/>
              </a:rPr>
              <a:t>http://www.primaryhomeworkhelp.co.uk/maths</a:t>
            </a:r>
            <a:r>
              <a:rPr lang="en-GB" dirty="0" smtClean="0">
                <a:hlinkClick r:id="rId2"/>
              </a:rPr>
              <a:t>/</a:t>
            </a:r>
            <a:endParaRPr lang="en-GB" dirty="0" smtClean="0"/>
          </a:p>
          <a:p>
            <a:endParaRPr lang="en-GB" dirty="0"/>
          </a:p>
        </p:txBody>
      </p:sp>
      <p:sp>
        <p:nvSpPr>
          <p:cNvPr id="3" name="Rectangle 2"/>
          <p:cNvSpPr/>
          <p:nvPr/>
        </p:nvSpPr>
        <p:spPr>
          <a:xfrm>
            <a:off x="342645" y="4108899"/>
            <a:ext cx="3421129" cy="646331"/>
          </a:xfrm>
          <a:prstGeom prst="rect">
            <a:avLst/>
          </a:prstGeom>
        </p:spPr>
        <p:txBody>
          <a:bodyPr wrap="none">
            <a:spAutoFit/>
          </a:bodyPr>
          <a:lstStyle/>
          <a:p>
            <a:r>
              <a:rPr lang="en-GB" dirty="0">
                <a:hlinkClick r:id="rId3"/>
              </a:rPr>
              <a:t>https://</a:t>
            </a:r>
            <a:r>
              <a:rPr lang="en-GB" dirty="0" smtClean="0">
                <a:hlinkClick r:id="rId3"/>
              </a:rPr>
              <a:t>nrich.maths.org/10334</a:t>
            </a:r>
            <a:endParaRPr lang="en-GB" dirty="0" smtClean="0"/>
          </a:p>
          <a:p>
            <a:endParaRPr lang="en-GB" dirty="0"/>
          </a:p>
        </p:txBody>
      </p:sp>
      <p:sp>
        <p:nvSpPr>
          <p:cNvPr id="4" name="Rectangle 3"/>
          <p:cNvSpPr/>
          <p:nvPr/>
        </p:nvSpPr>
        <p:spPr>
          <a:xfrm>
            <a:off x="4765183" y="4375952"/>
            <a:ext cx="6758198" cy="923330"/>
          </a:xfrm>
          <a:prstGeom prst="rect">
            <a:avLst/>
          </a:prstGeom>
        </p:spPr>
        <p:txBody>
          <a:bodyPr wrap="square">
            <a:spAutoFit/>
          </a:bodyPr>
          <a:lstStyle/>
          <a:p>
            <a:r>
              <a:rPr lang="en-GB" dirty="0">
                <a:hlinkClick r:id="rId4"/>
              </a:rPr>
              <a:t>http://</a:t>
            </a:r>
            <a:r>
              <a:rPr lang="en-GB" dirty="0" smtClean="0">
                <a:hlinkClick r:id="rId4"/>
              </a:rPr>
              <a:t>www.topmarks.co.uk/maths-games/7-11-years/problem-solving/</a:t>
            </a:r>
            <a:endParaRPr lang="en-GB" dirty="0" smtClean="0"/>
          </a:p>
          <a:p>
            <a:endParaRPr lang="en-GB" dirty="0"/>
          </a:p>
        </p:txBody>
      </p:sp>
      <p:sp>
        <p:nvSpPr>
          <p:cNvPr id="5" name="Rectangle 4"/>
          <p:cNvSpPr/>
          <p:nvPr/>
        </p:nvSpPr>
        <p:spPr>
          <a:xfrm>
            <a:off x="2378528" y="1505706"/>
            <a:ext cx="7242220" cy="1754326"/>
          </a:xfrm>
          <a:prstGeom prst="rect">
            <a:avLst/>
          </a:prstGeom>
        </p:spPr>
        <p:txBody>
          <a:bodyPr wrap="square">
            <a:spAutoFit/>
          </a:bodyPr>
          <a:lstStyle/>
          <a:p>
            <a:r>
              <a:rPr lang="en-GB" dirty="0">
                <a:hlinkClick r:id="rId5"/>
              </a:rPr>
              <a:t>http://</a:t>
            </a:r>
            <a:r>
              <a:rPr lang="en-GB" dirty="0" smtClean="0">
                <a:hlinkClick r:id="rId5"/>
              </a:rPr>
              <a:t>www.theschoolrun.com/what-are-two-step-and-multi-step-problems</a:t>
            </a:r>
            <a:endParaRPr lang="en-GB" dirty="0" smtClean="0"/>
          </a:p>
          <a:p>
            <a:r>
              <a:rPr lang="en-GB" dirty="0" smtClean="0">
                <a:solidFill>
                  <a:srgbClr val="000000"/>
                </a:solidFill>
                <a:latin typeface="Comic Sans MS" panose="030F0702030302020204" pitchFamily="66" charset="0"/>
              </a:rPr>
              <a:t> </a:t>
            </a:r>
            <a:endParaRPr lang="en-GB" dirty="0">
              <a:solidFill>
                <a:srgbClr val="000000"/>
              </a:solidFill>
              <a:latin typeface="Comic Sans MS" panose="030F0702030302020204" pitchFamily="66" charset="0"/>
            </a:endParaRPr>
          </a:p>
          <a:p>
            <a:r>
              <a:rPr lang="en-GB" dirty="0">
                <a:hlinkClick r:id="rId6"/>
              </a:rPr>
              <a:t>http://</a:t>
            </a:r>
            <a:r>
              <a:rPr lang="en-GB" dirty="0" smtClean="0">
                <a:hlinkClick r:id="rId6"/>
              </a:rPr>
              <a:t>www.primaryresources.co.uk/maths/mathsD1.htm</a:t>
            </a:r>
            <a:endParaRPr lang="en-GB" dirty="0" smtClean="0"/>
          </a:p>
          <a:p>
            <a:endParaRPr lang="en-GB" dirty="0" smtClean="0"/>
          </a:p>
          <a:p>
            <a:endParaRPr lang="en-GB" dirty="0"/>
          </a:p>
        </p:txBody>
      </p:sp>
      <p:sp>
        <p:nvSpPr>
          <p:cNvPr id="6" name="Rectangle 5"/>
          <p:cNvSpPr/>
          <p:nvPr/>
        </p:nvSpPr>
        <p:spPr>
          <a:xfrm>
            <a:off x="1245695" y="5153174"/>
            <a:ext cx="7463518" cy="646331"/>
          </a:xfrm>
          <a:prstGeom prst="rect">
            <a:avLst/>
          </a:prstGeom>
        </p:spPr>
        <p:txBody>
          <a:bodyPr wrap="none">
            <a:spAutoFit/>
          </a:bodyPr>
          <a:lstStyle/>
          <a:p>
            <a:r>
              <a:rPr lang="en-GB" dirty="0">
                <a:hlinkClick r:id="rId7"/>
              </a:rPr>
              <a:t>http://</a:t>
            </a:r>
            <a:r>
              <a:rPr lang="en-GB" dirty="0" smtClean="0">
                <a:hlinkClick r:id="rId7"/>
              </a:rPr>
              <a:t>www.topmarks.co.uk/maths-games/5-7-years/problem-solving</a:t>
            </a:r>
            <a:endParaRPr lang="en-GB" dirty="0" smtClean="0"/>
          </a:p>
          <a:p>
            <a:endParaRPr lang="en-GB" dirty="0"/>
          </a:p>
        </p:txBody>
      </p:sp>
      <p:sp>
        <p:nvSpPr>
          <p:cNvPr id="7" name="Title 1"/>
          <p:cNvSpPr txBox="1">
            <a:spLocks/>
          </p:cNvSpPr>
          <p:nvPr/>
        </p:nvSpPr>
        <p:spPr>
          <a:xfrm>
            <a:off x="485103" y="437745"/>
            <a:ext cx="8596668" cy="81004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smtClean="0">
                <a:solidFill>
                  <a:schemeClr val="tx1"/>
                </a:solidFill>
              </a:rPr>
              <a:t>Websites that might help…</a:t>
            </a:r>
            <a:endParaRPr lang="en-GB" dirty="0">
              <a:solidFill>
                <a:schemeClr val="tx1"/>
              </a:solidFill>
            </a:endParaRPr>
          </a:p>
        </p:txBody>
      </p:sp>
      <p:sp>
        <p:nvSpPr>
          <p:cNvPr id="8" name="Rectangle 7"/>
          <p:cNvSpPr/>
          <p:nvPr/>
        </p:nvSpPr>
        <p:spPr>
          <a:xfrm>
            <a:off x="138050" y="1107762"/>
            <a:ext cx="6096000" cy="646331"/>
          </a:xfrm>
          <a:prstGeom prst="rect">
            <a:avLst/>
          </a:prstGeom>
        </p:spPr>
        <p:txBody>
          <a:bodyPr>
            <a:spAutoFit/>
          </a:bodyPr>
          <a:lstStyle/>
          <a:p>
            <a:r>
              <a:rPr lang="en-GB" dirty="0">
                <a:hlinkClick r:id="rId8"/>
              </a:rPr>
              <a:t>https://</a:t>
            </a:r>
            <a:r>
              <a:rPr lang="en-GB" dirty="0" smtClean="0">
                <a:hlinkClick r:id="rId8"/>
              </a:rPr>
              <a:t>ec1.educationcity.com/</a:t>
            </a:r>
            <a:endParaRPr lang="en-GB" dirty="0" smtClean="0"/>
          </a:p>
          <a:p>
            <a:endParaRPr lang="en-GB" dirty="0"/>
          </a:p>
        </p:txBody>
      </p:sp>
      <p:sp>
        <p:nvSpPr>
          <p:cNvPr id="9" name="Rectangle 8"/>
          <p:cNvSpPr/>
          <p:nvPr/>
        </p:nvSpPr>
        <p:spPr>
          <a:xfrm>
            <a:off x="330557" y="2683839"/>
            <a:ext cx="6096000" cy="1231106"/>
          </a:xfrm>
          <a:prstGeom prst="rect">
            <a:avLst/>
          </a:prstGeom>
        </p:spPr>
        <p:txBody>
          <a:bodyPr>
            <a:spAutoFit/>
          </a:bodyPr>
          <a:lstStyle/>
          <a:p>
            <a:endParaRPr lang="en-GB" sz="2000" dirty="0">
              <a:solidFill>
                <a:srgbClr val="000000"/>
              </a:solidFill>
              <a:latin typeface="Comic Sans MS" panose="030F0702030302020204" pitchFamily="66" charset="0"/>
            </a:endParaRPr>
          </a:p>
          <a:p>
            <a:r>
              <a:rPr lang="en-GB" dirty="0">
                <a:solidFill>
                  <a:srgbClr val="000000"/>
                </a:solidFill>
                <a:latin typeface="Comic Sans MS" panose="030F0702030302020204" pitchFamily="66" charset="0"/>
                <a:hlinkClick r:id="rId9"/>
              </a:rPr>
              <a:t>http://</a:t>
            </a:r>
            <a:r>
              <a:rPr lang="en-GB" dirty="0" smtClean="0">
                <a:solidFill>
                  <a:srgbClr val="000000"/>
                </a:solidFill>
                <a:latin typeface="Comic Sans MS" panose="030F0702030302020204" pitchFamily="66" charset="0"/>
                <a:hlinkClick r:id="rId9"/>
              </a:rPr>
              <a:t>www.teachingideas.co.uk/subjects/problem-solving</a:t>
            </a:r>
            <a:endParaRPr lang="en-GB" dirty="0" smtClean="0">
              <a:solidFill>
                <a:srgbClr val="000000"/>
              </a:solidFill>
              <a:latin typeface="Comic Sans MS" panose="030F0702030302020204" pitchFamily="66" charset="0"/>
            </a:endParaRPr>
          </a:p>
          <a:p>
            <a:endParaRPr lang="en-GB" dirty="0" smtClean="0">
              <a:solidFill>
                <a:srgbClr val="000000"/>
              </a:solidFill>
              <a:latin typeface="Comic Sans MS" panose="030F0702030302020204" pitchFamily="66" charset="0"/>
            </a:endParaRPr>
          </a:p>
        </p:txBody>
      </p:sp>
      <p:sp>
        <p:nvSpPr>
          <p:cNvPr id="10" name="Double Wave 9"/>
          <p:cNvSpPr/>
          <p:nvPr/>
        </p:nvSpPr>
        <p:spPr>
          <a:xfrm>
            <a:off x="180304" y="2771480"/>
            <a:ext cx="6476603" cy="1063913"/>
          </a:xfrm>
          <a:prstGeom prst="doubleWave">
            <a:avLst/>
          </a:prstGeom>
          <a:noFill/>
          <a:ln w="762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20877170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6000" b="1" u="sng" dirty="0" smtClean="0"/>
              <a:t>Thank you for coming</a:t>
            </a:r>
            <a:r>
              <a:rPr lang="en-GB" dirty="0" smtClean="0"/>
              <a:t/>
            </a:r>
            <a:br>
              <a:rPr lang="en-GB" dirty="0" smtClean="0"/>
            </a:br>
            <a:r>
              <a:rPr lang="en-GB" dirty="0"/>
              <a:t/>
            </a:r>
            <a:br>
              <a:rPr lang="en-GB" dirty="0"/>
            </a:br>
            <a:r>
              <a:rPr lang="en-GB" dirty="0" smtClean="0"/>
              <a:t>Please stay and enjoy the refreshments we have available.</a:t>
            </a:r>
            <a:br>
              <a:rPr lang="en-GB" dirty="0" smtClean="0"/>
            </a:br>
            <a:r>
              <a:rPr lang="en-GB" dirty="0"/>
              <a:t/>
            </a:r>
            <a:br>
              <a:rPr lang="en-GB" dirty="0"/>
            </a:br>
            <a:r>
              <a:rPr lang="en-GB" dirty="0" smtClean="0"/>
              <a:t>If you have </a:t>
            </a:r>
            <a:r>
              <a:rPr lang="en-GB" smtClean="0"/>
              <a:t>any further questions</a:t>
            </a:r>
            <a:r>
              <a:rPr lang="en-GB" dirty="0" smtClean="0"/>
              <a:t>, feel free to talk to one of the maths team.</a:t>
            </a:r>
            <a:br>
              <a:rPr lang="en-GB" dirty="0" smtClean="0"/>
            </a:br>
            <a:r>
              <a:rPr lang="en-GB" dirty="0"/>
              <a:t/>
            </a:r>
            <a:br>
              <a:rPr lang="en-GB" dirty="0"/>
            </a:br>
            <a:r>
              <a:rPr lang="en-GB" dirty="0" smtClean="0"/>
              <a:t/>
            </a:r>
            <a:br>
              <a:rPr lang="en-GB" dirty="0" smtClean="0"/>
            </a:br>
            <a:r>
              <a:rPr lang="en-GB" dirty="0" smtClean="0"/>
              <a:t>Thanks again for your support.</a:t>
            </a:r>
            <a:br>
              <a:rPr lang="en-GB" dirty="0" smtClean="0"/>
            </a:br>
            <a:endParaRPr lang="en-GB" dirty="0"/>
          </a:p>
        </p:txBody>
      </p:sp>
    </p:spTree>
    <p:extLst>
      <p:ext uri="{BB962C8B-B14F-4D97-AF65-F5344CB8AC3E}">
        <p14:creationId xmlns:p14="http://schemas.microsoft.com/office/powerpoint/2010/main" val="18322739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4546" y="69886"/>
            <a:ext cx="11912957" cy="6788114"/>
          </a:xfrm>
          <a:prstGeom prst="rect">
            <a:avLst/>
          </a:prstGeom>
        </p:spPr>
      </p:pic>
    </p:spTree>
    <p:extLst>
      <p:ext uri="{BB962C8B-B14F-4D97-AF65-F5344CB8AC3E}">
        <p14:creationId xmlns:p14="http://schemas.microsoft.com/office/powerpoint/2010/main" val="27150689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150" y="98855"/>
            <a:ext cx="8596668" cy="716924"/>
          </a:xfrm>
        </p:spPr>
        <p:txBody>
          <a:bodyPr>
            <a:normAutofit/>
          </a:bodyPr>
          <a:lstStyle/>
          <a:p>
            <a:r>
              <a:rPr lang="en-GB" sz="3200" dirty="0" smtClean="0"/>
              <a:t>Progression in problem solving</a:t>
            </a:r>
            <a:endParaRPr lang="en-GB" sz="3200" dirty="0"/>
          </a:p>
        </p:txBody>
      </p:sp>
      <p:sp>
        <p:nvSpPr>
          <p:cNvPr id="8" name="TextBox 7"/>
          <p:cNvSpPr txBox="1"/>
          <p:nvPr/>
        </p:nvSpPr>
        <p:spPr>
          <a:xfrm>
            <a:off x="230991" y="578273"/>
            <a:ext cx="9834147" cy="6740307"/>
          </a:xfrm>
          <a:prstGeom prst="rect">
            <a:avLst/>
          </a:prstGeom>
          <a:noFill/>
        </p:spPr>
        <p:txBody>
          <a:bodyPr wrap="square" rtlCol="0">
            <a:spAutoFit/>
          </a:bodyPr>
          <a:lstStyle/>
          <a:p>
            <a:r>
              <a:rPr lang="en-GB" b="1" dirty="0" smtClean="0"/>
              <a:t>Year 1</a:t>
            </a:r>
            <a:r>
              <a:rPr lang="en-GB" dirty="0" smtClean="0"/>
              <a:t>: Solve one-step problems that involve addition and subtraction, using concrete objects and pictorial representations, and missing number problems such as:</a:t>
            </a:r>
          </a:p>
          <a:p>
            <a:endParaRPr lang="en-GB" dirty="0"/>
          </a:p>
          <a:p>
            <a:r>
              <a:rPr lang="en-GB" dirty="0" smtClean="0"/>
              <a:t>7 =  __  - 9</a:t>
            </a:r>
          </a:p>
          <a:p>
            <a:endParaRPr lang="en-GB" dirty="0"/>
          </a:p>
          <a:p>
            <a:endParaRPr lang="en-GB" dirty="0" smtClean="0"/>
          </a:p>
          <a:p>
            <a:r>
              <a:rPr lang="en-GB" b="1" dirty="0" smtClean="0"/>
              <a:t>Year 3</a:t>
            </a:r>
            <a:r>
              <a:rPr lang="en-GB" dirty="0" smtClean="0"/>
              <a:t>: </a:t>
            </a:r>
            <a:r>
              <a:rPr lang="en-GB" dirty="0"/>
              <a:t>solve problems, </a:t>
            </a:r>
            <a:r>
              <a:rPr lang="en-GB" dirty="0" smtClean="0"/>
              <a:t>including missing </a:t>
            </a:r>
            <a:r>
              <a:rPr lang="en-GB" dirty="0"/>
              <a:t>number </a:t>
            </a:r>
            <a:r>
              <a:rPr lang="en-GB" dirty="0" smtClean="0"/>
              <a:t>problems, using </a:t>
            </a:r>
            <a:r>
              <a:rPr lang="en-GB" dirty="0"/>
              <a:t>number facts, </a:t>
            </a:r>
            <a:r>
              <a:rPr lang="en-GB" dirty="0" smtClean="0"/>
              <a:t>place value</a:t>
            </a:r>
            <a:r>
              <a:rPr lang="en-GB" dirty="0"/>
              <a:t>, and more </a:t>
            </a:r>
            <a:r>
              <a:rPr lang="en-GB" dirty="0" smtClean="0"/>
              <a:t>complex addition </a:t>
            </a:r>
            <a:r>
              <a:rPr lang="en-GB" dirty="0"/>
              <a:t>and </a:t>
            </a:r>
            <a:r>
              <a:rPr lang="en-GB" dirty="0" smtClean="0"/>
              <a:t>subtraction. </a:t>
            </a:r>
          </a:p>
          <a:p>
            <a:endParaRPr lang="en-GB" dirty="0"/>
          </a:p>
          <a:p>
            <a:r>
              <a:rPr lang="en-GB" dirty="0" smtClean="0"/>
              <a:t>e.g. </a:t>
            </a:r>
            <a:r>
              <a:rPr lang="en-GB" dirty="0"/>
              <a:t> </a:t>
            </a:r>
          </a:p>
          <a:p>
            <a:r>
              <a:rPr lang="en-GB" dirty="0" smtClean="0"/>
              <a:t>           __    </a:t>
            </a:r>
            <a:r>
              <a:rPr lang="en-GB" dirty="0"/>
              <a:t>– 105 = </a:t>
            </a:r>
            <a:r>
              <a:rPr lang="en-GB" dirty="0" smtClean="0"/>
              <a:t>93</a:t>
            </a:r>
          </a:p>
          <a:p>
            <a:endParaRPr lang="en-GB" dirty="0"/>
          </a:p>
          <a:p>
            <a:r>
              <a:rPr lang="en-GB" b="1" dirty="0" smtClean="0"/>
              <a:t>Year 6: </a:t>
            </a:r>
            <a:r>
              <a:rPr lang="en-GB" dirty="0" smtClean="0"/>
              <a:t>Solve addition and subtraction multi-step problems in context, deciding which operations and methods to use and why?</a:t>
            </a:r>
          </a:p>
          <a:p>
            <a:endParaRPr lang="en-GB" dirty="0" smtClean="0"/>
          </a:p>
          <a:p>
            <a:r>
              <a:rPr lang="en-GB" sz="1600" dirty="0" smtClean="0"/>
              <a:t>Becky </a:t>
            </a:r>
            <a:r>
              <a:rPr lang="en-GB" sz="1600" dirty="0"/>
              <a:t>says: </a:t>
            </a:r>
          </a:p>
          <a:p>
            <a:r>
              <a:rPr lang="en-GB" sz="1600" dirty="0"/>
              <a:t>I bought 20 apples. They were 45p each, but the shopkeeper let me have £1.50 off because I was buying so many.</a:t>
            </a:r>
          </a:p>
          <a:p>
            <a:r>
              <a:rPr lang="en-GB" sz="1600" dirty="0"/>
              <a:t> </a:t>
            </a:r>
            <a:r>
              <a:rPr lang="en-GB" sz="1600" dirty="0" smtClean="0"/>
              <a:t>Kieran </a:t>
            </a:r>
            <a:r>
              <a:rPr lang="en-GB" sz="1600" dirty="0"/>
              <a:t>says: </a:t>
            </a:r>
          </a:p>
          <a:p>
            <a:r>
              <a:rPr lang="en-GB" sz="1600" dirty="0"/>
              <a:t>I bought 20 apples. They were 50p each, but the shopkeeper gave me a 10% discount because I was buying so many</a:t>
            </a:r>
            <a:r>
              <a:rPr lang="en-GB" sz="1600" dirty="0" smtClean="0"/>
              <a:t>.</a:t>
            </a:r>
          </a:p>
          <a:p>
            <a:endParaRPr lang="en-GB" sz="1600" dirty="0"/>
          </a:p>
          <a:p>
            <a:r>
              <a:rPr lang="en-GB" sz="1600" dirty="0" smtClean="0"/>
              <a:t>Who has the best deal?</a:t>
            </a:r>
            <a:endParaRPr lang="en-GB" sz="1600" dirty="0"/>
          </a:p>
          <a:p>
            <a:r>
              <a:rPr lang="en-GB" dirty="0"/>
              <a:t> </a:t>
            </a:r>
          </a:p>
        </p:txBody>
      </p:sp>
    </p:spTree>
    <p:extLst>
      <p:ext uri="{BB962C8B-B14F-4D97-AF65-F5344CB8AC3E}">
        <p14:creationId xmlns:p14="http://schemas.microsoft.com/office/powerpoint/2010/main" val="39426880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509" y="0"/>
            <a:ext cx="8596668" cy="1320800"/>
          </a:xfrm>
        </p:spPr>
        <p:txBody>
          <a:bodyPr/>
          <a:lstStyle/>
          <a:p>
            <a:r>
              <a:rPr lang="en-GB" dirty="0" smtClean="0"/>
              <a:t>Useful strategies:</a:t>
            </a:r>
            <a:endParaRPr lang="en-GB" dirty="0"/>
          </a:p>
        </p:txBody>
      </p:sp>
      <p:sp>
        <p:nvSpPr>
          <p:cNvPr id="3" name="Content Placeholder 2"/>
          <p:cNvSpPr>
            <a:spLocks noGrp="1"/>
          </p:cNvSpPr>
          <p:nvPr>
            <p:ph idx="1"/>
          </p:nvPr>
        </p:nvSpPr>
        <p:spPr>
          <a:xfrm>
            <a:off x="619669" y="1155572"/>
            <a:ext cx="8596668" cy="4825098"/>
          </a:xfrm>
        </p:spPr>
        <p:txBody>
          <a:bodyPr>
            <a:normAutofit/>
          </a:bodyPr>
          <a:lstStyle/>
          <a:p>
            <a:r>
              <a:rPr lang="en-GB" sz="2400" dirty="0" smtClean="0"/>
              <a:t>Working backwards</a:t>
            </a:r>
          </a:p>
          <a:p>
            <a:r>
              <a:rPr lang="en-GB" sz="2400" dirty="0" smtClean="0"/>
              <a:t>Trial and improvement</a:t>
            </a:r>
          </a:p>
          <a:p>
            <a:r>
              <a:rPr lang="en-GB" sz="2400" dirty="0" smtClean="0"/>
              <a:t>RUCSAC </a:t>
            </a:r>
            <a:endParaRPr lang="en-GB" sz="2400" dirty="0"/>
          </a:p>
          <a:p>
            <a:endParaRPr lang="en-GB" dirty="0"/>
          </a:p>
        </p:txBody>
      </p:sp>
    </p:spTree>
    <p:extLst>
      <p:ext uri="{BB962C8B-B14F-4D97-AF65-F5344CB8AC3E}">
        <p14:creationId xmlns:p14="http://schemas.microsoft.com/office/powerpoint/2010/main" val="25233473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430" y="224697"/>
            <a:ext cx="10155423" cy="3880773"/>
          </a:xfrm>
        </p:spPr>
        <p:txBody>
          <a:bodyPr/>
          <a:lstStyle/>
          <a:p>
            <a:pPr marL="0" indent="0">
              <a:buNone/>
            </a:pPr>
            <a:r>
              <a:rPr lang="en-GB" sz="2400" b="1" dirty="0"/>
              <a:t>Working backwards</a:t>
            </a:r>
          </a:p>
          <a:p>
            <a:r>
              <a:rPr lang="en-GB" dirty="0"/>
              <a:t> Starting from the end might sound counterintuitive, but it can be an efficient way of solving a problem.</a:t>
            </a:r>
          </a:p>
        </p:txBody>
      </p:sp>
      <p:pic>
        <p:nvPicPr>
          <p:cNvPr id="4" name="Picture 3"/>
          <p:cNvPicPr>
            <a:picLocks noChangeAspect="1"/>
          </p:cNvPicPr>
          <p:nvPr/>
        </p:nvPicPr>
        <p:blipFill>
          <a:blip r:embed="rId2"/>
          <a:stretch>
            <a:fillRect/>
          </a:stretch>
        </p:blipFill>
        <p:spPr>
          <a:xfrm>
            <a:off x="880479" y="1738184"/>
            <a:ext cx="8601272" cy="4955059"/>
          </a:xfrm>
          <a:prstGeom prst="rect">
            <a:avLst/>
          </a:prstGeom>
        </p:spPr>
      </p:pic>
    </p:spTree>
    <p:extLst>
      <p:ext uri="{BB962C8B-B14F-4D97-AF65-F5344CB8AC3E}">
        <p14:creationId xmlns:p14="http://schemas.microsoft.com/office/powerpoint/2010/main" val="22639192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436" y="222422"/>
            <a:ext cx="8596668" cy="1320800"/>
          </a:xfrm>
        </p:spPr>
        <p:txBody>
          <a:bodyPr>
            <a:noAutofit/>
          </a:bodyPr>
          <a:lstStyle/>
          <a:p>
            <a:r>
              <a:rPr lang="en-GB" sz="2000" b="1" dirty="0">
                <a:solidFill>
                  <a:schemeClr val="tx1"/>
                </a:solidFill>
              </a:rPr>
              <a:t>Trial and </a:t>
            </a:r>
            <a:r>
              <a:rPr lang="en-GB" sz="2000" b="1" dirty="0" smtClean="0">
                <a:solidFill>
                  <a:schemeClr val="tx1"/>
                </a:solidFill>
              </a:rPr>
              <a:t>improvement:</a:t>
            </a:r>
            <a:r>
              <a:rPr lang="en-GB" sz="2000" dirty="0"/>
              <a:t/>
            </a:r>
            <a:br>
              <a:rPr lang="en-GB" sz="2000" dirty="0"/>
            </a:br>
            <a:r>
              <a:rPr lang="en-GB" sz="2000" dirty="0" smtClean="0">
                <a:solidFill>
                  <a:schemeClr val="tx1"/>
                </a:solidFill>
              </a:rPr>
              <a:t>Trial </a:t>
            </a:r>
            <a:r>
              <a:rPr lang="en-GB" sz="2000" dirty="0">
                <a:solidFill>
                  <a:schemeClr val="tx1"/>
                </a:solidFill>
              </a:rPr>
              <a:t>and improvement involves trying something out, which will always give more insight into the context and therefore gives the solver a better idea of what to try next.  Trial and improvement is often the start of working </a:t>
            </a:r>
            <a:r>
              <a:rPr lang="en-GB" sz="2000" dirty="0" smtClean="0">
                <a:solidFill>
                  <a:schemeClr val="tx1"/>
                </a:solidFill>
              </a:rPr>
              <a:t>systematically.</a:t>
            </a:r>
            <a:endParaRPr lang="en-GB" sz="2000" dirty="0">
              <a:solidFill>
                <a:schemeClr val="tx1"/>
              </a:solidFill>
            </a:endParaRPr>
          </a:p>
        </p:txBody>
      </p:sp>
      <p:pic>
        <p:nvPicPr>
          <p:cNvPr id="6" name="Picture 5"/>
          <p:cNvPicPr>
            <a:picLocks noChangeAspect="1"/>
          </p:cNvPicPr>
          <p:nvPr/>
        </p:nvPicPr>
        <p:blipFill>
          <a:blip r:embed="rId2"/>
          <a:stretch>
            <a:fillRect/>
          </a:stretch>
        </p:blipFill>
        <p:spPr>
          <a:xfrm>
            <a:off x="569110" y="1926262"/>
            <a:ext cx="5963495" cy="4504762"/>
          </a:xfrm>
          <a:prstGeom prst="rect">
            <a:avLst/>
          </a:prstGeom>
        </p:spPr>
      </p:pic>
    </p:spTree>
    <p:extLst>
      <p:ext uri="{BB962C8B-B14F-4D97-AF65-F5344CB8AC3E}">
        <p14:creationId xmlns:p14="http://schemas.microsoft.com/office/powerpoint/2010/main" val="3067688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080" y="253340"/>
            <a:ext cx="8596668" cy="1320800"/>
          </a:xfrm>
        </p:spPr>
        <p:txBody>
          <a:bodyPr/>
          <a:lstStyle/>
          <a:p>
            <a:r>
              <a:rPr lang="en-GB" dirty="0" smtClean="0"/>
              <a:t>Worded problems and solving them</a:t>
            </a:r>
            <a:endParaRPr lang="en-GB" dirty="0"/>
          </a:p>
        </p:txBody>
      </p:sp>
      <p:sp>
        <p:nvSpPr>
          <p:cNvPr id="3" name="Content Placeholder 2"/>
          <p:cNvSpPr>
            <a:spLocks noGrp="1"/>
          </p:cNvSpPr>
          <p:nvPr>
            <p:ph idx="1"/>
          </p:nvPr>
        </p:nvSpPr>
        <p:spPr>
          <a:xfrm>
            <a:off x="653583" y="1210563"/>
            <a:ext cx="8596668" cy="3880773"/>
          </a:xfrm>
        </p:spPr>
        <p:txBody>
          <a:bodyPr/>
          <a:lstStyle/>
          <a:p>
            <a:r>
              <a:rPr lang="en-GB" dirty="0"/>
              <a:t>A word problem is a few sentences describing a 'real-life' scenario where a problem needs to be solved by way of a mathematical calculation.</a:t>
            </a:r>
          </a:p>
          <a:p>
            <a:endParaRPr lang="en-GB" dirty="0"/>
          </a:p>
          <a:p>
            <a:r>
              <a:rPr lang="en-GB" dirty="0"/>
              <a:t>Word or story problems are seen as a crucial part of learning in the primary curriculum, because they require children to apply their knowledge of various different concepts to 'real-life' scenarios. This is why teachers try to include word problems in their maths lessons as often as possible.</a:t>
            </a:r>
          </a:p>
          <a:p>
            <a:endParaRPr lang="en-GB" dirty="0"/>
          </a:p>
          <a:p>
            <a:r>
              <a:rPr lang="en-GB" dirty="0"/>
              <a:t>Word problems also help children to familiarise themselves with mathematical language and terms such as: fewer, altogether, difference, more, share, multiply, subtract, equal, reduced, </a:t>
            </a:r>
            <a:r>
              <a:rPr lang="en-GB" dirty="0" err="1"/>
              <a:t>etc</a:t>
            </a:r>
            <a:endParaRPr lang="en-GB" dirty="0"/>
          </a:p>
          <a:p>
            <a:endParaRPr lang="en-GB" dirty="0"/>
          </a:p>
        </p:txBody>
      </p:sp>
    </p:spTree>
    <p:extLst>
      <p:ext uri="{BB962C8B-B14F-4D97-AF65-F5344CB8AC3E}">
        <p14:creationId xmlns:p14="http://schemas.microsoft.com/office/powerpoint/2010/main" val="28724755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53340"/>
            <a:ext cx="8596668" cy="1320800"/>
          </a:xfrm>
        </p:spPr>
        <p:txBody>
          <a:bodyPr/>
          <a:lstStyle/>
          <a:p>
            <a:r>
              <a:rPr lang="en-GB" dirty="0" smtClean="0"/>
              <a:t>KS1 worded problems</a:t>
            </a:r>
            <a:endParaRPr lang="en-GB" dirty="0"/>
          </a:p>
        </p:txBody>
      </p:sp>
      <p:sp>
        <p:nvSpPr>
          <p:cNvPr id="3" name="Content Placeholder 2"/>
          <p:cNvSpPr>
            <a:spLocks noGrp="1"/>
          </p:cNvSpPr>
          <p:nvPr>
            <p:ph idx="1"/>
          </p:nvPr>
        </p:nvSpPr>
        <p:spPr>
          <a:xfrm>
            <a:off x="677333" y="1056904"/>
            <a:ext cx="10247965" cy="4785755"/>
          </a:xfrm>
        </p:spPr>
        <p:txBody>
          <a:bodyPr/>
          <a:lstStyle/>
          <a:p>
            <a:r>
              <a:rPr lang="en-GB" dirty="0" smtClean="0"/>
              <a:t>Solve one-step worded problems involving all four operations</a:t>
            </a:r>
          </a:p>
          <a:p>
            <a:pPr marL="0" indent="0">
              <a:buNone/>
            </a:pPr>
            <a:endParaRPr lang="en-GB" dirty="0"/>
          </a:p>
          <a:p>
            <a:pPr marL="0" indent="0">
              <a:buNone/>
            </a:pPr>
            <a:r>
              <a:rPr lang="en-GB" dirty="0" smtClean="0"/>
              <a:t>e.g. </a:t>
            </a:r>
          </a:p>
          <a:p>
            <a:pPr marL="0" indent="0">
              <a:buNone/>
            </a:pPr>
            <a:endParaRPr lang="en-GB" dirty="0"/>
          </a:p>
          <a:p>
            <a:pPr marL="0" indent="0">
              <a:buNone/>
            </a:pPr>
            <a:r>
              <a:rPr lang="en-GB" dirty="0"/>
              <a:t>Sarah has 13p. She needs 20p to buy her magazine. How much more does she need to save?</a:t>
            </a:r>
          </a:p>
          <a:p>
            <a:pPr marL="0" indent="0">
              <a:buNone/>
            </a:pPr>
            <a:endParaRPr lang="en-GB" dirty="0"/>
          </a:p>
        </p:txBody>
      </p:sp>
    </p:spTree>
    <p:extLst>
      <p:ext uri="{BB962C8B-B14F-4D97-AF65-F5344CB8AC3E}">
        <p14:creationId xmlns:p14="http://schemas.microsoft.com/office/powerpoint/2010/main" val="1260613889"/>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1226</TotalTime>
  <Words>737</Words>
  <Application>Microsoft Office PowerPoint</Application>
  <PresentationFormat>Widescreen</PresentationFormat>
  <Paragraphs>105</Paragraphs>
  <Slides>25</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Comic Sans MS</vt:lpstr>
      <vt:lpstr>IXL Verdana</vt:lpstr>
      <vt:lpstr>Trebuchet MS</vt:lpstr>
      <vt:lpstr>Wingdings</vt:lpstr>
      <vt:lpstr>Wingdings 3</vt:lpstr>
      <vt:lpstr>Facet</vt:lpstr>
      <vt:lpstr> Maths workshop Problem Solving</vt:lpstr>
      <vt:lpstr>Aim of the session today….</vt:lpstr>
      <vt:lpstr>PowerPoint Presentation</vt:lpstr>
      <vt:lpstr>Progression in problem solving</vt:lpstr>
      <vt:lpstr>Useful strategies:</vt:lpstr>
      <vt:lpstr>PowerPoint Presentation</vt:lpstr>
      <vt:lpstr>Trial and improvement: Trial and improvement involves trying something out, which will always give more insight into the context and therefore gives the solver a better idea of what to try next.  Trial and improvement is often the start of working systematically.</vt:lpstr>
      <vt:lpstr>Worded problems and solving them</vt:lpstr>
      <vt:lpstr>KS1 worded problems</vt:lpstr>
      <vt:lpstr>KS2 worded problems</vt:lpstr>
      <vt:lpstr>What is RUCSAC?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Ideas you can use at home…what do you  do currently?</vt:lpstr>
      <vt:lpstr>PowerPoint Presentation</vt:lpstr>
      <vt:lpstr>In your packs… </vt:lpstr>
      <vt:lpstr>PowerPoint Presentation</vt:lpstr>
      <vt:lpstr>Thank you for coming  Please stay and enjoy the refreshments we have available.  If you have any further questions, feel free to talk to one of the maths team.   Thanks again for your support.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Charlette Noakes</dc:creator>
  <cp:lastModifiedBy>Stuart Guest</cp:lastModifiedBy>
  <cp:revision>54</cp:revision>
  <cp:lastPrinted>2016-03-09T10:04:54Z</cp:lastPrinted>
  <dcterms:created xsi:type="dcterms:W3CDTF">2016-02-24T14:50:53Z</dcterms:created>
  <dcterms:modified xsi:type="dcterms:W3CDTF">2017-03-08T11:33:37Z</dcterms:modified>
</cp:coreProperties>
</file>