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69" r:id="rId3"/>
    <p:sldId id="257" r:id="rId4"/>
    <p:sldId id="259" r:id="rId5"/>
    <p:sldId id="260" r:id="rId6"/>
    <p:sldId id="266" r:id="rId7"/>
    <p:sldId id="273" r:id="rId8"/>
    <p:sldId id="272" r:id="rId9"/>
    <p:sldId id="274"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4D89162-A5F4-481E-B060-293C8F7BCB0B}" type="datetimeFigureOut">
              <a:rPr lang="en-GB" smtClean="0"/>
              <a:t>10/03/2016</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4198C2A-5879-41BF-A639-DAE4F7E27B6C}" type="slidenum">
              <a:rPr lang="en-GB" smtClean="0"/>
              <a:t>‹#›</a:t>
            </a:fld>
            <a:endParaRPr lang="en-GB"/>
          </a:p>
        </p:txBody>
      </p:sp>
    </p:spTree>
    <p:extLst>
      <p:ext uri="{BB962C8B-B14F-4D97-AF65-F5344CB8AC3E}">
        <p14:creationId xmlns:p14="http://schemas.microsoft.com/office/powerpoint/2010/main" val="28891745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259776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2740839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666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2681541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0262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889918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1885559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104275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318392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1DC7F-E324-4207-819C-9B66A3B14B7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138050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11DC7F-E324-4207-819C-9B66A3B14B7A}" type="datetimeFigureOut">
              <a:rPr lang="en-GB" smtClean="0"/>
              <a:t>10/03/2016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392033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11DC7F-E324-4207-819C-9B66A3B14B7A}" type="datetimeFigureOut">
              <a:rPr lang="en-GB" smtClean="0"/>
              <a:t>10/03/2016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265621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11DC7F-E324-4207-819C-9B66A3B14B7A}" type="datetimeFigureOut">
              <a:rPr lang="en-GB" smtClean="0"/>
              <a:t>10/03/2016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3412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1DC7F-E324-4207-819C-9B66A3B14B7A}" type="datetimeFigureOut">
              <a:rPr lang="en-GB" smtClean="0"/>
              <a:t>10/03/2016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145346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1DC7F-E324-4207-819C-9B66A3B14B7A}" type="datetimeFigureOut">
              <a:rPr lang="en-GB" smtClean="0"/>
              <a:t>10/03/2016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98682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1DC7F-E324-4207-819C-9B66A3B14B7A}" type="datetimeFigureOut">
              <a:rPr lang="en-GB" smtClean="0"/>
              <a:t>10/03/2016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9724E0-60CE-4529-B110-6A747E644FCB}" type="slidenum">
              <a:rPr lang="en-GB" smtClean="0"/>
              <a:t>‹#›</a:t>
            </a:fld>
            <a:endParaRPr lang="en-GB"/>
          </a:p>
        </p:txBody>
      </p:sp>
    </p:spTree>
    <p:extLst>
      <p:ext uri="{BB962C8B-B14F-4D97-AF65-F5344CB8AC3E}">
        <p14:creationId xmlns:p14="http://schemas.microsoft.com/office/powerpoint/2010/main" val="153369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11DC7F-E324-4207-819C-9B66A3B14B7A}" type="datetimeFigureOut">
              <a:rPr lang="en-GB" smtClean="0"/>
              <a:t>10/03/2016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9724E0-60CE-4529-B110-6A747E644FCB}" type="slidenum">
              <a:rPr lang="en-GB" smtClean="0"/>
              <a:t>‹#›</a:t>
            </a:fld>
            <a:endParaRPr lang="en-GB"/>
          </a:p>
        </p:txBody>
      </p:sp>
    </p:spTree>
    <p:extLst>
      <p:ext uri="{BB962C8B-B14F-4D97-AF65-F5344CB8AC3E}">
        <p14:creationId xmlns:p14="http://schemas.microsoft.com/office/powerpoint/2010/main" val="1553173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c1.educationcity.com/" TargetMode="External"/><Relationship Id="rId3" Type="http://schemas.openxmlformats.org/officeDocument/2006/relationships/hyperlink" Target="http://www.teachingtables.co.uk/" TargetMode="External"/><Relationship Id="rId7" Type="http://schemas.openxmlformats.org/officeDocument/2006/relationships/hyperlink" Target="http://www.activityvillage.co.uk/times-tables-printables" TargetMode="External"/><Relationship Id="rId2" Type="http://schemas.openxmlformats.org/officeDocument/2006/relationships/hyperlink" Target="http://resources.woodlands-junior.kent.sch.uk/maths/timestable/interactive.htm" TargetMode="External"/><Relationship Id="rId1" Type="http://schemas.openxmlformats.org/officeDocument/2006/relationships/slideLayout" Target="../slideLayouts/slideLayout7.xml"/><Relationship Id="rId6" Type="http://schemas.openxmlformats.org/officeDocument/2006/relationships/hyperlink" Target="http://www.topmarks.co.uk/Flash.aspx?f=SpeedChallenge" TargetMode="External"/><Relationship Id="rId5" Type="http://schemas.openxmlformats.org/officeDocument/2006/relationships/hyperlink" Target="http://www.topmarks.co.uk/maths-games/7-11-years/times-tables" TargetMode="External"/><Relationship Id="rId4" Type="http://schemas.openxmlformats.org/officeDocument/2006/relationships/hyperlink" Target="http://resources.woodlands-junior.kent.sch.uk/maths/timestable/" TargetMode="External"/><Relationship Id="rId9" Type="http://schemas.openxmlformats.org/officeDocument/2006/relationships/hyperlink" Target="http://www.what2learn.com/home/examgames/maths/subtracti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
            </a:r>
            <a:br>
              <a:rPr lang="en-GB" dirty="0" smtClean="0"/>
            </a:br>
            <a:r>
              <a:rPr lang="en-GB" sz="8900" dirty="0" smtClean="0"/>
              <a:t>Maths workshop</a:t>
            </a:r>
            <a:br>
              <a:rPr lang="en-GB" sz="8900" dirty="0" smtClean="0"/>
            </a:br>
            <a:r>
              <a:rPr lang="en-GB" sz="8900" dirty="0" smtClean="0"/>
              <a:t>Times tables </a:t>
            </a:r>
            <a:endParaRPr lang="en-GB" dirty="0"/>
          </a:p>
        </p:txBody>
      </p:sp>
      <p:sp>
        <p:nvSpPr>
          <p:cNvPr id="3" name="Subtitle 2"/>
          <p:cNvSpPr>
            <a:spLocks noGrp="1"/>
          </p:cNvSpPr>
          <p:nvPr>
            <p:ph type="subTitle" idx="1"/>
          </p:nvPr>
        </p:nvSpPr>
        <p:spPr/>
        <p:txBody>
          <a:bodyPr>
            <a:noAutofit/>
          </a:bodyPr>
          <a:lstStyle/>
          <a:p>
            <a:r>
              <a:rPr lang="en-GB" sz="5400" dirty="0" smtClean="0"/>
              <a:t>10</a:t>
            </a:r>
            <a:r>
              <a:rPr lang="en-GB" sz="5400" baseline="30000" dirty="0" smtClean="0"/>
              <a:t>th</a:t>
            </a:r>
            <a:r>
              <a:rPr lang="en-GB" sz="5400" dirty="0" smtClean="0"/>
              <a:t> March</a:t>
            </a:r>
          </a:p>
          <a:p>
            <a:r>
              <a:rPr lang="en-GB" sz="5400" dirty="0" smtClean="0"/>
              <a:t>Thank you for coming  </a:t>
            </a:r>
            <a:endParaRPr lang="en-GB" sz="5400" dirty="0"/>
          </a:p>
        </p:txBody>
      </p:sp>
    </p:spTree>
    <p:extLst>
      <p:ext uri="{BB962C8B-B14F-4D97-AF65-F5344CB8AC3E}">
        <p14:creationId xmlns:p14="http://schemas.microsoft.com/office/powerpoint/2010/main" val="86697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 of the session today….</a:t>
            </a:r>
            <a:endParaRPr lang="en-GB" dirty="0"/>
          </a:p>
        </p:txBody>
      </p:sp>
      <p:sp>
        <p:nvSpPr>
          <p:cNvPr id="3" name="Content Placeholder 2"/>
          <p:cNvSpPr>
            <a:spLocks noGrp="1"/>
          </p:cNvSpPr>
          <p:nvPr>
            <p:ph idx="1"/>
          </p:nvPr>
        </p:nvSpPr>
        <p:spPr>
          <a:xfrm>
            <a:off x="677334" y="1609859"/>
            <a:ext cx="9020458" cy="4649273"/>
          </a:xfrm>
        </p:spPr>
        <p:txBody>
          <a:bodyPr>
            <a:normAutofit/>
          </a:bodyPr>
          <a:lstStyle/>
          <a:p>
            <a:r>
              <a:rPr lang="en-GB" sz="2400" dirty="0" smtClean="0"/>
              <a:t>Share times table expectations for each year group</a:t>
            </a:r>
          </a:p>
          <a:p>
            <a:r>
              <a:rPr lang="en-GB" sz="2400" dirty="0" smtClean="0"/>
              <a:t>Talk through the importance of learning times tables</a:t>
            </a:r>
          </a:p>
          <a:p>
            <a:r>
              <a:rPr lang="en-GB" sz="2400" dirty="0" smtClean="0"/>
              <a:t>Share ideas of ways to help at home</a:t>
            </a:r>
          </a:p>
          <a:p>
            <a:r>
              <a:rPr lang="en-GB" sz="2400" dirty="0" smtClean="0"/>
              <a:t>Practically, try some examples of ways to help teach tables</a:t>
            </a:r>
          </a:p>
          <a:p>
            <a:r>
              <a:rPr lang="en-GB" sz="2400" dirty="0" smtClean="0"/>
              <a:t>To have questions answered </a:t>
            </a:r>
          </a:p>
          <a:p>
            <a:r>
              <a:rPr lang="en-GB" sz="2400" dirty="0" smtClean="0"/>
              <a:t>Go away with a pack and some ideas to try at home</a:t>
            </a:r>
            <a:endParaRPr lang="en-GB" sz="2400" dirty="0"/>
          </a:p>
        </p:txBody>
      </p:sp>
    </p:spTree>
    <p:extLst>
      <p:ext uri="{BB962C8B-B14F-4D97-AF65-F5344CB8AC3E}">
        <p14:creationId xmlns:p14="http://schemas.microsoft.com/office/powerpoint/2010/main" val="214628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expectations?</a:t>
            </a:r>
            <a:endParaRPr lang="en-GB" dirty="0"/>
          </a:p>
        </p:txBody>
      </p:sp>
      <p:pic>
        <p:nvPicPr>
          <p:cNvPr id="4" name="Content Placeholder 3"/>
          <p:cNvPicPr>
            <a:picLocks noGrp="1" noChangeAspect="1"/>
          </p:cNvPicPr>
          <p:nvPr>
            <p:ph idx="1"/>
          </p:nvPr>
        </p:nvPicPr>
        <p:blipFill rotWithShape="1">
          <a:blip r:embed="rId2"/>
          <a:srcRect l="32955" t="18992" r="34025" b="10665"/>
          <a:stretch/>
        </p:blipFill>
        <p:spPr>
          <a:xfrm>
            <a:off x="2975019" y="1212250"/>
            <a:ext cx="4713668" cy="5645750"/>
          </a:xfrm>
          <a:prstGeom prst="rect">
            <a:avLst/>
          </a:prstGeom>
        </p:spPr>
      </p:pic>
    </p:spTree>
    <p:extLst>
      <p:ext uri="{BB962C8B-B14F-4D97-AF65-F5344CB8AC3E}">
        <p14:creationId xmlns:p14="http://schemas.microsoft.com/office/powerpoint/2010/main" val="392560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Steps in learning the times table</a:t>
            </a:r>
            <a:endParaRPr lang="en-GB" dirty="0"/>
          </a:p>
        </p:txBody>
      </p:sp>
      <p:sp>
        <p:nvSpPr>
          <p:cNvPr id="3" name="Content Placeholder 2"/>
          <p:cNvSpPr>
            <a:spLocks noGrp="1"/>
          </p:cNvSpPr>
          <p:nvPr>
            <p:ph idx="1"/>
          </p:nvPr>
        </p:nvSpPr>
        <p:spPr>
          <a:xfrm>
            <a:off x="677333" y="1287887"/>
            <a:ext cx="8956063" cy="5112913"/>
          </a:xfrm>
        </p:spPr>
        <p:txBody>
          <a:bodyPr>
            <a:normAutofit/>
          </a:bodyPr>
          <a:lstStyle/>
          <a:p>
            <a:r>
              <a:rPr lang="en-GB" dirty="0" smtClean="0"/>
              <a:t>Solving simple problems with resources, involving doubling and sharing small numbers.</a:t>
            </a:r>
          </a:p>
          <a:p>
            <a:pPr marL="0" indent="0">
              <a:buNone/>
            </a:pPr>
            <a:r>
              <a:rPr lang="en-GB" sz="2000" b="1" i="1" u="sng" dirty="0" smtClean="0"/>
              <a:t>Children will then focus on a specific table </a:t>
            </a:r>
          </a:p>
          <a:p>
            <a:r>
              <a:rPr lang="en-GB" b="1" dirty="0" smtClean="0"/>
              <a:t>To </a:t>
            </a:r>
            <a:r>
              <a:rPr lang="en-GB" dirty="0" smtClean="0"/>
              <a:t>count </a:t>
            </a:r>
            <a:r>
              <a:rPr lang="en-GB" dirty="0"/>
              <a:t>up in </a:t>
            </a:r>
            <a:r>
              <a:rPr lang="en-GB" dirty="0" smtClean="0"/>
              <a:t>multiples (jumps) </a:t>
            </a:r>
            <a:r>
              <a:rPr lang="en-GB" dirty="0"/>
              <a:t>of this number.         </a:t>
            </a:r>
          </a:p>
          <a:p>
            <a:r>
              <a:rPr lang="en-GB" dirty="0" smtClean="0"/>
              <a:t>To </a:t>
            </a:r>
            <a:r>
              <a:rPr lang="en-GB" dirty="0"/>
              <a:t>recite the table fully e.g. zero times three is zero, one times three is three…</a:t>
            </a:r>
          </a:p>
          <a:p>
            <a:r>
              <a:rPr lang="en-GB" b="1" dirty="0" smtClean="0"/>
              <a:t>To </a:t>
            </a:r>
            <a:r>
              <a:rPr lang="en-GB" dirty="0" smtClean="0"/>
              <a:t>answer </a:t>
            </a:r>
            <a:r>
              <a:rPr lang="en-GB" dirty="0"/>
              <a:t>random multiplication questions on this table e.g. what is four times three? What is the product of seven and three? Remember the different vocabulary you can use.</a:t>
            </a:r>
          </a:p>
          <a:p>
            <a:r>
              <a:rPr lang="en-GB" b="1" dirty="0" smtClean="0"/>
              <a:t>To </a:t>
            </a:r>
            <a:r>
              <a:rPr lang="en-GB" dirty="0" smtClean="0"/>
              <a:t>answer </a:t>
            </a:r>
            <a:r>
              <a:rPr lang="en-GB" dirty="0"/>
              <a:t>random division questions on this table e.g. how many threes in twelve? What is eighteen divided by three?  </a:t>
            </a:r>
            <a:r>
              <a:rPr lang="en-GB" dirty="0" smtClean="0"/>
              <a:t>This </a:t>
            </a:r>
          </a:p>
          <a:p>
            <a:pPr marL="0" indent="0">
              <a:buNone/>
            </a:pPr>
            <a:r>
              <a:rPr lang="en-GB" sz="2000" b="1" i="1" u="sng" dirty="0" smtClean="0"/>
              <a:t>To show a deeper understanding</a:t>
            </a:r>
            <a:endParaRPr lang="en-GB" sz="2000" b="1" i="1" u="sng" dirty="0"/>
          </a:p>
          <a:p>
            <a:r>
              <a:rPr lang="en-GB" b="1" dirty="0" smtClean="0"/>
              <a:t>To </a:t>
            </a:r>
            <a:r>
              <a:rPr lang="en-GB" dirty="0" smtClean="0"/>
              <a:t>use </a:t>
            </a:r>
            <a:r>
              <a:rPr lang="en-GB" dirty="0"/>
              <a:t>and apply </a:t>
            </a:r>
            <a:r>
              <a:rPr lang="en-GB" dirty="0" smtClean="0"/>
              <a:t>their times </a:t>
            </a:r>
            <a:r>
              <a:rPr lang="en-GB" dirty="0"/>
              <a:t>table knowledge.  </a:t>
            </a:r>
            <a:r>
              <a:rPr lang="en-GB" dirty="0" smtClean="0"/>
              <a:t>This is where children can make links in their learning and extend/challenge themselves further e.g. problem solving.</a:t>
            </a:r>
            <a:endParaRPr lang="en-GB" dirty="0"/>
          </a:p>
          <a:p>
            <a:endParaRPr lang="en-GB" dirty="0"/>
          </a:p>
        </p:txBody>
      </p:sp>
    </p:spTree>
    <p:extLst>
      <p:ext uri="{BB962C8B-B14F-4D97-AF65-F5344CB8AC3E}">
        <p14:creationId xmlns:p14="http://schemas.microsoft.com/office/powerpoint/2010/main" val="2715068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6924"/>
          </a:xfrm>
        </p:spPr>
        <p:txBody>
          <a:bodyPr/>
          <a:lstStyle/>
          <a:p>
            <a:r>
              <a:rPr lang="en-GB" dirty="0" smtClean="0"/>
              <a:t>How can children learn?   </a:t>
            </a:r>
            <a:endParaRPr lang="en-GB" dirty="0"/>
          </a:p>
        </p:txBody>
      </p:sp>
      <p:sp>
        <p:nvSpPr>
          <p:cNvPr id="3" name="Content Placeholder 2"/>
          <p:cNvSpPr>
            <a:spLocks noGrp="1"/>
          </p:cNvSpPr>
          <p:nvPr>
            <p:ph idx="1"/>
          </p:nvPr>
        </p:nvSpPr>
        <p:spPr>
          <a:xfrm>
            <a:off x="3412901" y="1326524"/>
            <a:ext cx="6426558" cy="5531476"/>
          </a:xfrm>
        </p:spPr>
        <p:txBody>
          <a:bodyPr>
            <a:normAutofit fontScale="47500" lnSpcReduction="20000"/>
          </a:bodyPr>
          <a:lstStyle/>
          <a:p>
            <a:r>
              <a:rPr lang="en-GB" sz="3200" b="1" u="sng" dirty="0" smtClean="0"/>
              <a:t>Reception-</a:t>
            </a:r>
            <a:r>
              <a:rPr lang="en-GB" sz="3200" dirty="0" smtClean="0"/>
              <a:t> Doubling and halving (sharing) numbers up to 20 using equipment and linked to other learning.</a:t>
            </a:r>
            <a:endParaRPr lang="en-GB" sz="3200" dirty="0"/>
          </a:p>
          <a:p>
            <a:r>
              <a:rPr lang="en-GB" sz="3200" b="1" u="sng" dirty="0" smtClean="0"/>
              <a:t>Year 1 and 2- </a:t>
            </a:r>
            <a:r>
              <a:rPr lang="en-GB" sz="3200" dirty="0" smtClean="0"/>
              <a:t>Commutative law (arrays </a:t>
            </a:r>
            <a:r>
              <a:rPr lang="en-GB" sz="3200" dirty="0" err="1" smtClean="0"/>
              <a:t>etc</a:t>
            </a:r>
            <a:r>
              <a:rPr lang="en-GB" sz="3200" dirty="0" smtClean="0"/>
              <a:t>) is introduced to enable children to make the links between tables and begin to look at groups of/ sharing (division).</a:t>
            </a:r>
            <a:endParaRPr lang="en-GB" sz="3200" dirty="0"/>
          </a:p>
          <a:p>
            <a:r>
              <a:rPr lang="en-GB" sz="3200" b="1" u="sng" dirty="0" smtClean="0"/>
              <a:t>Year 2 and 3 – </a:t>
            </a:r>
            <a:r>
              <a:rPr lang="en-GB" sz="3200" dirty="0" smtClean="0"/>
              <a:t>Link multiplication and division facts – looking at the appropriate tables for their year group.  </a:t>
            </a:r>
            <a:endParaRPr lang="en-GB" sz="3200" dirty="0"/>
          </a:p>
          <a:p>
            <a:r>
              <a:rPr lang="en-GB" sz="3200" b="1" u="sng" dirty="0" smtClean="0"/>
              <a:t>Year 4 – </a:t>
            </a:r>
            <a:r>
              <a:rPr lang="en-GB" sz="3200" dirty="0" smtClean="0"/>
              <a:t>Secure knowledge of all tables up to 12x12 and understand associated division facts.  The children will learn this in different forms and have opportunities to use this knowledge in different areas of the maths curriculum. </a:t>
            </a:r>
          </a:p>
          <a:p>
            <a:r>
              <a:rPr lang="en-GB" sz="3200" b="1" u="sng" dirty="0" smtClean="0"/>
              <a:t>Year 5 and 6 </a:t>
            </a:r>
            <a:r>
              <a:rPr lang="en-GB" sz="3200" b="1" dirty="0" smtClean="0"/>
              <a:t> </a:t>
            </a:r>
            <a:r>
              <a:rPr lang="en-GB" sz="3200" dirty="0" smtClean="0"/>
              <a:t>- Secure all multiplication and division facts </a:t>
            </a:r>
          </a:p>
          <a:p>
            <a:pPr marL="0" indent="0">
              <a:buNone/>
            </a:pPr>
            <a:r>
              <a:rPr lang="en-GB" sz="3200" dirty="0"/>
              <a:t> </a:t>
            </a:r>
            <a:r>
              <a:rPr lang="en-GB" sz="3200" dirty="0" smtClean="0"/>
              <a:t>                          - Develop the level of complexity and type of question</a:t>
            </a:r>
          </a:p>
          <a:p>
            <a:pPr marL="0" indent="0">
              <a:buNone/>
            </a:pPr>
            <a:r>
              <a:rPr lang="en-GB" sz="3200" dirty="0" smtClean="0"/>
              <a:t>                           - Increase the use of mental methods</a:t>
            </a:r>
          </a:p>
          <a:p>
            <a:pPr marL="0" indent="0" algn="r">
              <a:buNone/>
            </a:pPr>
            <a:endParaRPr lang="en-GB" sz="2000" dirty="0" smtClean="0">
              <a:solidFill>
                <a:schemeClr val="accent2">
                  <a:lumMod val="50000"/>
                </a:schemeClr>
              </a:solidFill>
            </a:endParaRPr>
          </a:p>
          <a:p>
            <a:pPr marL="0" indent="0" algn="r">
              <a:buNone/>
            </a:pPr>
            <a:r>
              <a:rPr lang="en-GB" sz="5900" dirty="0" smtClean="0">
                <a:solidFill>
                  <a:srgbClr val="7030A0"/>
                </a:solidFill>
              </a:rPr>
              <a:t>*</a:t>
            </a:r>
            <a:r>
              <a:rPr lang="en-GB" sz="3400" dirty="0" smtClean="0">
                <a:solidFill>
                  <a:schemeClr val="accent2">
                    <a:lumMod val="50000"/>
                  </a:schemeClr>
                </a:solidFill>
              </a:rPr>
              <a:t> </a:t>
            </a:r>
            <a:r>
              <a:rPr lang="en-GB" sz="3400" b="1" dirty="0" smtClean="0">
                <a:solidFill>
                  <a:schemeClr val="accent2">
                    <a:lumMod val="50000"/>
                  </a:schemeClr>
                </a:solidFill>
              </a:rPr>
              <a:t>All year groups need pictorial representations and resources. </a:t>
            </a:r>
            <a:endParaRPr lang="en-GB" sz="3400" b="1" dirty="0">
              <a:solidFill>
                <a:schemeClr val="accent2">
                  <a:lumMod val="50000"/>
                </a:schemeClr>
              </a:solidFill>
            </a:endParaRPr>
          </a:p>
          <a:p>
            <a:pPr marL="0" indent="0" algn="r">
              <a:buNone/>
            </a:pPr>
            <a:r>
              <a:rPr lang="en-GB" sz="4200" b="1" dirty="0" smtClean="0">
                <a:solidFill>
                  <a:srgbClr val="7030A0"/>
                </a:solidFill>
              </a:rPr>
              <a:t>*</a:t>
            </a:r>
            <a:r>
              <a:rPr lang="en-GB" sz="3400" b="1" dirty="0" smtClean="0">
                <a:solidFill>
                  <a:schemeClr val="accent2">
                    <a:lumMod val="50000"/>
                  </a:schemeClr>
                </a:solidFill>
              </a:rPr>
              <a:t>Problem solving is also used in all year groups to deepen learning, challenge and extend</a:t>
            </a:r>
            <a:r>
              <a:rPr lang="en-GB" sz="3400" dirty="0" smtClean="0">
                <a:solidFill>
                  <a:schemeClr val="accent2">
                    <a:lumMod val="50000"/>
                  </a:schemeClr>
                </a:solidFill>
              </a:rPr>
              <a:t>.</a:t>
            </a:r>
          </a:p>
          <a:p>
            <a:pPr marL="0" indent="0" algn="r">
              <a:buNone/>
            </a:pPr>
            <a:r>
              <a:rPr lang="en-GB" sz="3400" b="1" dirty="0" smtClean="0">
                <a:solidFill>
                  <a:schemeClr val="accent2">
                    <a:lumMod val="50000"/>
                  </a:schemeClr>
                </a:solidFill>
              </a:rPr>
              <a:t>		</a:t>
            </a:r>
            <a:r>
              <a:rPr lang="en-GB" sz="4200" b="1" dirty="0" smtClean="0">
                <a:solidFill>
                  <a:srgbClr val="7030A0"/>
                </a:solidFill>
              </a:rPr>
              <a:t>* </a:t>
            </a:r>
            <a:r>
              <a:rPr lang="en-GB" sz="3400" b="1" dirty="0" smtClean="0">
                <a:solidFill>
                  <a:schemeClr val="accent2">
                    <a:lumMod val="50000"/>
                  </a:schemeClr>
                </a:solidFill>
              </a:rPr>
              <a:t>Children are expected to talk about their learning in maths and use reasoning skills to explain themselves.           </a:t>
            </a:r>
          </a:p>
          <a:p>
            <a:pPr marL="0" indent="0" algn="r">
              <a:buNone/>
            </a:pPr>
            <a:endParaRPr lang="en-GB" sz="3400" dirty="0">
              <a:solidFill>
                <a:schemeClr val="accent2">
                  <a:lumMod val="50000"/>
                </a:schemeClr>
              </a:solidFill>
            </a:endParaRPr>
          </a:p>
        </p:txBody>
      </p:sp>
      <p:sp>
        <p:nvSpPr>
          <p:cNvPr id="4" name="TextBox 3"/>
          <p:cNvSpPr txBox="1"/>
          <p:nvPr/>
        </p:nvSpPr>
        <p:spPr>
          <a:xfrm>
            <a:off x="360608" y="1326524"/>
            <a:ext cx="3052293" cy="5262979"/>
          </a:xfrm>
          <a:prstGeom prst="rect">
            <a:avLst/>
          </a:prstGeom>
          <a:ln w="76200"/>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457200" indent="-457200">
              <a:buFont typeface="+mj-lt"/>
              <a:buAutoNum type="arabicPeriod"/>
            </a:pPr>
            <a:r>
              <a:rPr lang="en-GB" sz="2400" b="1" dirty="0" smtClean="0">
                <a:solidFill>
                  <a:srgbClr val="7030A0"/>
                </a:solidFill>
              </a:rPr>
              <a:t>They need to see it – pictorial form.</a:t>
            </a:r>
          </a:p>
          <a:p>
            <a:pPr marL="457200" indent="-457200">
              <a:buFont typeface="+mj-lt"/>
              <a:buAutoNum type="arabicPeriod"/>
            </a:pPr>
            <a:endParaRPr lang="en-GB" sz="2400" b="1" dirty="0" smtClean="0">
              <a:solidFill>
                <a:srgbClr val="7030A0"/>
              </a:solidFill>
            </a:endParaRPr>
          </a:p>
          <a:p>
            <a:pPr marL="457200" indent="-457200">
              <a:buFont typeface="+mj-lt"/>
              <a:buAutoNum type="arabicPeriod"/>
            </a:pPr>
            <a:r>
              <a:rPr lang="en-GB" sz="2400" b="1" dirty="0" smtClean="0">
                <a:solidFill>
                  <a:srgbClr val="7030A0"/>
                </a:solidFill>
              </a:rPr>
              <a:t>They need a concrete method to secure their understanding.</a:t>
            </a:r>
          </a:p>
          <a:p>
            <a:pPr marL="457200" indent="-457200">
              <a:buFont typeface="+mj-lt"/>
              <a:buAutoNum type="arabicPeriod"/>
            </a:pPr>
            <a:endParaRPr lang="en-GB" sz="2400" b="1" dirty="0" smtClean="0">
              <a:solidFill>
                <a:srgbClr val="7030A0"/>
              </a:solidFill>
            </a:endParaRPr>
          </a:p>
          <a:p>
            <a:pPr marL="457200" indent="-457200">
              <a:buFont typeface="+mj-lt"/>
              <a:buAutoNum type="arabicPeriod"/>
            </a:pPr>
            <a:r>
              <a:rPr lang="en-GB" sz="2400" b="1" dirty="0" smtClean="0">
                <a:solidFill>
                  <a:srgbClr val="7030A0"/>
                </a:solidFill>
              </a:rPr>
              <a:t>Abstract form- use and apply, to deepen their understanding.</a:t>
            </a:r>
            <a:endParaRPr lang="en-GB" sz="2400" b="1" dirty="0">
              <a:solidFill>
                <a:srgbClr val="7030A0"/>
              </a:solidFill>
            </a:endParaRPr>
          </a:p>
        </p:txBody>
      </p:sp>
    </p:spTree>
    <p:extLst>
      <p:ext uri="{BB962C8B-B14F-4D97-AF65-F5344CB8AC3E}">
        <p14:creationId xmlns:p14="http://schemas.microsoft.com/office/powerpoint/2010/main" val="3942688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times tables so important?</a:t>
            </a:r>
            <a:endParaRPr lang="en-GB" dirty="0"/>
          </a:p>
        </p:txBody>
      </p:sp>
      <p:sp>
        <p:nvSpPr>
          <p:cNvPr id="3" name="Content Placeholder 2"/>
          <p:cNvSpPr>
            <a:spLocks noGrp="1"/>
          </p:cNvSpPr>
          <p:nvPr>
            <p:ph idx="1"/>
          </p:nvPr>
        </p:nvSpPr>
        <p:spPr>
          <a:xfrm>
            <a:off x="677334" y="1403797"/>
            <a:ext cx="8596668" cy="5241702"/>
          </a:xfrm>
        </p:spPr>
        <p:txBody>
          <a:bodyPr>
            <a:normAutofit fontScale="92500"/>
          </a:bodyPr>
          <a:lstStyle/>
          <a:p>
            <a:r>
              <a:rPr lang="en-GB" sz="2400" dirty="0"/>
              <a:t>It is a skill children will use in life and need to be able to understanding it and often be able to do it mentally e.g. cakes for a party.</a:t>
            </a:r>
          </a:p>
          <a:p>
            <a:r>
              <a:rPr lang="en-GB" sz="2400" dirty="0" smtClean="0"/>
              <a:t>Times table knowledge underpins a lot of mathematical understanding and as the children move up the years it becomes more crucial.  A good understanding of tables helps with learning long multiplication, division, fractions, percentages, ratio, area and more.</a:t>
            </a:r>
          </a:p>
          <a:p>
            <a:r>
              <a:rPr lang="en-GB" sz="2400" dirty="0" smtClean="0"/>
              <a:t>Children who don’t know their times tables and associated facts by the end of year 4 are at a disadvantage when learning the year 5 and 6 curriculum.  The lack of knowledge can become a barrier to learning other areas of maths e.g.</a:t>
            </a:r>
            <a:r>
              <a:rPr lang="en-GB" sz="2400" dirty="0"/>
              <a:t> </a:t>
            </a:r>
            <a:r>
              <a:rPr lang="en-GB" sz="1900" i="1" dirty="0">
                <a:solidFill>
                  <a:srgbClr val="00B050"/>
                </a:solidFill>
              </a:rPr>
              <a:t>If children are working on a problem and need a multiplication fact which they don’t know, they have to move away from the problem to work out the fact. This often causes them to lose track of where they are in the </a:t>
            </a:r>
            <a:r>
              <a:rPr lang="en-GB" sz="1900" i="1" dirty="0" smtClean="0">
                <a:solidFill>
                  <a:srgbClr val="00B050"/>
                </a:solidFill>
              </a:rPr>
              <a:t>problem.  Mistakes?  Time lost?</a:t>
            </a:r>
            <a:endParaRPr lang="en-GB" sz="1900" i="1" dirty="0">
              <a:solidFill>
                <a:srgbClr val="00B050"/>
              </a:solidFill>
            </a:endParaRPr>
          </a:p>
          <a:p>
            <a:endParaRPr lang="en-GB" sz="2400" dirty="0" smtClean="0"/>
          </a:p>
          <a:p>
            <a:endParaRPr lang="en-GB" sz="2000" dirty="0"/>
          </a:p>
        </p:txBody>
      </p:sp>
    </p:spTree>
    <p:extLst>
      <p:ext uri="{BB962C8B-B14F-4D97-AF65-F5344CB8AC3E}">
        <p14:creationId xmlns:p14="http://schemas.microsoft.com/office/powerpoint/2010/main" val="958292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Ideas</a:t>
            </a:r>
            <a:endParaRPr lang="en-GB" dirty="0"/>
          </a:p>
        </p:txBody>
      </p:sp>
      <p:sp>
        <p:nvSpPr>
          <p:cNvPr id="3" name="Content Placeholder 2"/>
          <p:cNvSpPr>
            <a:spLocks noGrp="1"/>
          </p:cNvSpPr>
          <p:nvPr>
            <p:ph idx="1"/>
          </p:nvPr>
        </p:nvSpPr>
        <p:spPr>
          <a:xfrm>
            <a:off x="677334" y="1184856"/>
            <a:ext cx="8596668" cy="5357612"/>
          </a:xfrm>
        </p:spPr>
        <p:txBody>
          <a:bodyPr/>
          <a:lstStyle/>
          <a:p>
            <a:r>
              <a:rPr lang="en-GB" dirty="0" smtClean="0"/>
              <a:t>What we have in our packs…</a:t>
            </a:r>
          </a:p>
          <a:p>
            <a:pPr>
              <a:buFont typeface="Arial" panose="020B0604020202020204" pitchFamily="34" charset="0"/>
              <a:buChar char="•"/>
            </a:pPr>
            <a:r>
              <a:rPr lang="en-GB" sz="1600" i="1" dirty="0" smtClean="0"/>
              <a:t>What can we do with a multiplication square?  </a:t>
            </a:r>
          </a:p>
          <a:p>
            <a:pPr>
              <a:buFont typeface="Arial" panose="020B0604020202020204" pitchFamily="34" charset="0"/>
              <a:buChar char="•"/>
            </a:pPr>
            <a:r>
              <a:rPr lang="en-GB" sz="1600" i="1" dirty="0" smtClean="0"/>
              <a:t>Look at the laminated cards</a:t>
            </a:r>
          </a:p>
          <a:p>
            <a:pPr>
              <a:buFont typeface="Arial" panose="020B0604020202020204" pitchFamily="34" charset="0"/>
              <a:buChar char="•"/>
            </a:pPr>
            <a:r>
              <a:rPr lang="en-GB" sz="1600" i="1" dirty="0" smtClean="0"/>
              <a:t>Counters- so useful but pasta or buttons work too.  </a:t>
            </a:r>
          </a:p>
          <a:p>
            <a:r>
              <a:rPr lang="en-GB" dirty="0" smtClean="0"/>
              <a:t>Lets try some (you have a help sheet in your pack)</a:t>
            </a:r>
          </a:p>
          <a:p>
            <a:pPr marL="0" indent="0">
              <a:buNone/>
            </a:pPr>
            <a:r>
              <a:rPr lang="en-GB" dirty="0" smtClean="0"/>
              <a:t>Super fingers-</a:t>
            </a:r>
            <a:r>
              <a:rPr lang="en-GB" sz="1600" b="1" dirty="0" smtClean="0">
                <a:solidFill>
                  <a:srgbClr val="00B050"/>
                </a:solidFill>
              </a:rPr>
              <a:t>The </a:t>
            </a:r>
            <a:r>
              <a:rPr lang="en-GB" sz="1600" b="1" dirty="0">
                <a:solidFill>
                  <a:srgbClr val="00B050"/>
                </a:solidFill>
              </a:rPr>
              <a:t>game is basically a version of rock, paper , scissors but with </a:t>
            </a:r>
            <a:r>
              <a:rPr lang="en-GB" sz="1600" b="1" dirty="0" smtClean="0">
                <a:solidFill>
                  <a:srgbClr val="00B050"/>
                </a:solidFill>
              </a:rPr>
              <a:t>numbers</a:t>
            </a:r>
            <a:r>
              <a:rPr lang="en-GB" sz="1600" b="1" dirty="0">
                <a:solidFill>
                  <a:srgbClr val="00B050"/>
                </a:solidFill>
              </a:rPr>
              <a:t>. </a:t>
            </a:r>
            <a:r>
              <a:rPr lang="en-GB" sz="1600" b="1" dirty="0" smtClean="0">
                <a:solidFill>
                  <a:srgbClr val="00B050"/>
                </a:solidFill>
              </a:rPr>
              <a:t>Two </a:t>
            </a:r>
            <a:r>
              <a:rPr lang="en-GB" sz="1600" b="1" dirty="0">
                <a:solidFill>
                  <a:srgbClr val="00B050"/>
                </a:solidFill>
              </a:rPr>
              <a:t>players count to 3 and then make a number using </a:t>
            </a:r>
            <a:r>
              <a:rPr lang="en-GB" sz="1600" b="1" dirty="0" smtClean="0">
                <a:solidFill>
                  <a:srgbClr val="00B050"/>
                </a:solidFill>
              </a:rPr>
              <a:t>their fingers</a:t>
            </a:r>
            <a:r>
              <a:rPr lang="en-GB" sz="1600" b="1" dirty="0">
                <a:solidFill>
                  <a:srgbClr val="00B050"/>
                </a:solidFill>
              </a:rPr>
              <a:t>. </a:t>
            </a:r>
            <a:endParaRPr lang="en-GB" sz="1600" b="1" dirty="0" smtClean="0">
              <a:solidFill>
                <a:srgbClr val="00B050"/>
              </a:solidFill>
            </a:endParaRPr>
          </a:p>
          <a:p>
            <a:pPr marL="0" indent="0">
              <a:buNone/>
            </a:pPr>
            <a:r>
              <a:rPr lang="en-GB" dirty="0" smtClean="0"/>
              <a:t>Tricky sixes-</a:t>
            </a:r>
            <a:r>
              <a:rPr lang="en-GB" sz="1600" b="1" dirty="0" smtClean="0">
                <a:solidFill>
                  <a:srgbClr val="00B050"/>
                </a:solidFill>
              </a:rPr>
              <a:t>Six times </a:t>
            </a:r>
            <a:r>
              <a:rPr lang="en-GB" sz="1600" b="1" dirty="0">
                <a:solidFill>
                  <a:srgbClr val="00B050"/>
                </a:solidFill>
              </a:rPr>
              <a:t>tables can be tricky to learn. One helpful trick is that in the 6 times </a:t>
            </a:r>
            <a:r>
              <a:rPr lang="en-GB" sz="1600" b="1" dirty="0" smtClean="0">
                <a:solidFill>
                  <a:srgbClr val="00B050"/>
                </a:solidFill>
              </a:rPr>
              <a:t>tables</a:t>
            </a:r>
            <a:r>
              <a:rPr lang="en-GB" sz="1600" b="1" dirty="0">
                <a:solidFill>
                  <a:srgbClr val="00B050"/>
                </a:solidFill>
              </a:rPr>
              <a:t>, when you multiply an </a:t>
            </a:r>
            <a:r>
              <a:rPr lang="en-GB" sz="1600" b="1" u="sng" dirty="0">
                <a:solidFill>
                  <a:srgbClr val="FF0000"/>
                </a:solidFill>
              </a:rPr>
              <a:t>even number </a:t>
            </a:r>
            <a:r>
              <a:rPr lang="en-GB" sz="1600" b="1" dirty="0">
                <a:solidFill>
                  <a:srgbClr val="00B050"/>
                </a:solidFill>
              </a:rPr>
              <a:t>by 6, they both end in the same digit. </a:t>
            </a:r>
          </a:p>
          <a:p>
            <a:pPr marL="0" indent="0">
              <a:buNone/>
            </a:pPr>
            <a:r>
              <a:rPr lang="en-GB" sz="1600" u="sng" dirty="0">
                <a:solidFill>
                  <a:srgbClr val="FF0000"/>
                </a:solidFill>
              </a:rPr>
              <a:t>2</a:t>
            </a:r>
            <a:r>
              <a:rPr lang="en-GB" sz="1600" dirty="0"/>
              <a:t> x 6 = 1</a:t>
            </a:r>
            <a:r>
              <a:rPr lang="en-GB" sz="1600" u="sng" dirty="0">
                <a:solidFill>
                  <a:srgbClr val="FF0000"/>
                </a:solidFill>
              </a:rPr>
              <a:t>2</a:t>
            </a:r>
            <a:r>
              <a:rPr lang="en-GB" sz="1600" dirty="0"/>
              <a:t> </a:t>
            </a:r>
          </a:p>
          <a:p>
            <a:pPr marL="0" indent="0">
              <a:buNone/>
            </a:pPr>
            <a:r>
              <a:rPr lang="en-GB" sz="1600" u="sng" dirty="0" smtClean="0">
                <a:solidFill>
                  <a:srgbClr val="FF0000"/>
                </a:solidFill>
              </a:rPr>
              <a:t>6</a:t>
            </a:r>
            <a:r>
              <a:rPr lang="en-GB" sz="1600" dirty="0" smtClean="0"/>
              <a:t> </a:t>
            </a:r>
            <a:r>
              <a:rPr lang="en-GB" sz="1600" dirty="0"/>
              <a:t>x 6 = 3</a:t>
            </a:r>
            <a:r>
              <a:rPr lang="en-GB" sz="1600" u="sng" dirty="0">
                <a:solidFill>
                  <a:srgbClr val="FF0000"/>
                </a:solidFill>
              </a:rPr>
              <a:t>6</a:t>
            </a:r>
            <a:r>
              <a:rPr lang="en-GB" sz="1600" dirty="0">
                <a:solidFill>
                  <a:srgbClr val="FF0000"/>
                </a:solidFill>
              </a:rPr>
              <a:t> </a:t>
            </a:r>
            <a:r>
              <a:rPr lang="en-GB" sz="1600" dirty="0" smtClean="0">
                <a:solidFill>
                  <a:srgbClr val="FF0000"/>
                </a:solidFill>
              </a:rPr>
              <a:t>              </a:t>
            </a:r>
            <a:r>
              <a:rPr lang="en-GB" sz="1600" b="1" dirty="0" smtClean="0">
                <a:solidFill>
                  <a:srgbClr val="7030A0"/>
                </a:solidFill>
              </a:rPr>
              <a:t>Do you think this will work for others? 8x6=    or   18x6=</a:t>
            </a:r>
          </a:p>
          <a:p>
            <a:pPr marL="0" indent="0">
              <a:buNone/>
            </a:pPr>
            <a:r>
              <a:rPr lang="en-GB" b="1" dirty="0" smtClean="0"/>
              <a:t>Multiple catch- </a:t>
            </a:r>
            <a:r>
              <a:rPr lang="en-GB" sz="1600" b="1" dirty="0" smtClean="0">
                <a:solidFill>
                  <a:srgbClr val="00B050"/>
                </a:solidFill>
              </a:rPr>
              <a:t>A sample game of catch but you have to say the multiple (make it more fun- add a silly voice).</a:t>
            </a:r>
          </a:p>
        </p:txBody>
      </p:sp>
    </p:spTree>
    <p:extLst>
      <p:ext uri="{BB962C8B-B14F-4D97-AF65-F5344CB8AC3E}">
        <p14:creationId xmlns:p14="http://schemas.microsoft.com/office/powerpoint/2010/main" val="377396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60" y="5993459"/>
            <a:ext cx="6456609" cy="923330"/>
          </a:xfrm>
          <a:prstGeom prst="rect">
            <a:avLst/>
          </a:prstGeom>
        </p:spPr>
        <p:txBody>
          <a:bodyPr wrap="square">
            <a:spAutoFit/>
          </a:bodyPr>
          <a:lstStyle/>
          <a:p>
            <a:r>
              <a:rPr lang="en-GB" dirty="0" smtClean="0">
                <a:hlinkClick r:id="rId2"/>
              </a:rPr>
              <a:t>http://resources.woodlands-junior.kent.sch.uk/maths/timestable/interactive.htm</a:t>
            </a:r>
            <a:endParaRPr lang="en-GB" dirty="0" smtClean="0"/>
          </a:p>
          <a:p>
            <a:endParaRPr lang="en-GB" dirty="0"/>
          </a:p>
        </p:txBody>
      </p:sp>
      <p:sp>
        <p:nvSpPr>
          <p:cNvPr id="3" name="Rectangle 2"/>
          <p:cNvSpPr/>
          <p:nvPr/>
        </p:nvSpPr>
        <p:spPr>
          <a:xfrm>
            <a:off x="342645" y="4108899"/>
            <a:ext cx="3815083" cy="646331"/>
          </a:xfrm>
          <a:prstGeom prst="rect">
            <a:avLst/>
          </a:prstGeom>
        </p:spPr>
        <p:txBody>
          <a:bodyPr wrap="none">
            <a:spAutoFit/>
          </a:bodyPr>
          <a:lstStyle/>
          <a:p>
            <a:r>
              <a:rPr lang="en-GB" dirty="0" smtClean="0">
                <a:hlinkClick r:id="rId3"/>
              </a:rPr>
              <a:t>http://www.teachingtables.co.uk/</a:t>
            </a:r>
            <a:endParaRPr lang="en-GB" dirty="0" smtClean="0"/>
          </a:p>
          <a:p>
            <a:endParaRPr lang="en-GB" dirty="0"/>
          </a:p>
        </p:txBody>
      </p:sp>
      <p:sp>
        <p:nvSpPr>
          <p:cNvPr id="4" name="Rectangle 3"/>
          <p:cNvSpPr/>
          <p:nvPr/>
        </p:nvSpPr>
        <p:spPr>
          <a:xfrm>
            <a:off x="4765183" y="4375952"/>
            <a:ext cx="6758198" cy="923330"/>
          </a:xfrm>
          <a:prstGeom prst="rect">
            <a:avLst/>
          </a:prstGeom>
        </p:spPr>
        <p:txBody>
          <a:bodyPr wrap="square">
            <a:spAutoFit/>
          </a:bodyPr>
          <a:lstStyle/>
          <a:p>
            <a:r>
              <a:rPr lang="en-GB" dirty="0" smtClean="0">
                <a:hlinkClick r:id="rId4"/>
              </a:rPr>
              <a:t>http://resources.woodlands-junior.kent.sch.uk/maths/timestable/</a:t>
            </a:r>
            <a:endParaRPr lang="en-GB" dirty="0" smtClean="0"/>
          </a:p>
          <a:p>
            <a:endParaRPr lang="en-GB" dirty="0"/>
          </a:p>
        </p:txBody>
      </p:sp>
      <p:sp>
        <p:nvSpPr>
          <p:cNvPr id="5" name="Rectangle 4"/>
          <p:cNvSpPr/>
          <p:nvPr/>
        </p:nvSpPr>
        <p:spPr>
          <a:xfrm>
            <a:off x="2250187" y="2004658"/>
            <a:ext cx="7242220" cy="1477328"/>
          </a:xfrm>
          <a:prstGeom prst="rect">
            <a:avLst/>
          </a:prstGeom>
        </p:spPr>
        <p:txBody>
          <a:bodyPr wrap="square">
            <a:spAutoFit/>
          </a:bodyPr>
          <a:lstStyle/>
          <a:p>
            <a:r>
              <a:rPr lang="en-GB" dirty="0" smtClean="0">
                <a:hlinkClick r:id="rId5"/>
              </a:rPr>
              <a:t>http://www.topmarks.co.uk/maths-games/7-11-years/times-tables</a:t>
            </a:r>
            <a:endParaRPr lang="en-GB" dirty="0" smtClean="0"/>
          </a:p>
          <a:p>
            <a:r>
              <a:rPr lang="en-GB" dirty="0" smtClean="0">
                <a:solidFill>
                  <a:srgbClr val="000000"/>
                </a:solidFill>
                <a:latin typeface="Comic Sans MS" panose="030F0702030302020204" pitchFamily="66" charset="0"/>
                <a:hlinkClick r:id="rId6"/>
              </a:rPr>
              <a:t>http</a:t>
            </a:r>
            <a:r>
              <a:rPr lang="en-GB" dirty="0">
                <a:solidFill>
                  <a:srgbClr val="000000"/>
                </a:solidFill>
                <a:latin typeface="Comic Sans MS" panose="030F0702030302020204" pitchFamily="66" charset="0"/>
                <a:hlinkClick r:id="rId6"/>
              </a:rPr>
              <a:t>://</a:t>
            </a:r>
            <a:r>
              <a:rPr lang="en-GB" dirty="0" smtClean="0">
                <a:solidFill>
                  <a:srgbClr val="000000"/>
                </a:solidFill>
                <a:latin typeface="Comic Sans MS" panose="030F0702030302020204" pitchFamily="66" charset="0"/>
                <a:hlinkClick r:id="rId6"/>
              </a:rPr>
              <a:t>www.topmarks.co.uk/Flash.aspx?f=SpeedChallenge</a:t>
            </a:r>
            <a:endParaRPr lang="en-GB" dirty="0" smtClean="0">
              <a:solidFill>
                <a:srgbClr val="000000"/>
              </a:solidFill>
              <a:latin typeface="Comic Sans MS" panose="030F0702030302020204" pitchFamily="66" charset="0"/>
            </a:endParaRPr>
          </a:p>
          <a:p>
            <a:r>
              <a:rPr lang="en-GB" dirty="0" smtClean="0">
                <a:solidFill>
                  <a:srgbClr val="000000"/>
                </a:solidFill>
                <a:latin typeface="Comic Sans MS" panose="030F0702030302020204" pitchFamily="66" charset="0"/>
              </a:rPr>
              <a:t> </a:t>
            </a:r>
            <a:endParaRPr lang="en-GB" dirty="0">
              <a:solidFill>
                <a:srgbClr val="000000"/>
              </a:solidFill>
              <a:latin typeface="Comic Sans MS" panose="030F0702030302020204" pitchFamily="66" charset="0"/>
            </a:endParaRPr>
          </a:p>
          <a:p>
            <a:endParaRPr lang="en-GB" dirty="0" smtClean="0"/>
          </a:p>
          <a:p>
            <a:endParaRPr lang="en-GB" dirty="0"/>
          </a:p>
        </p:txBody>
      </p:sp>
      <p:sp>
        <p:nvSpPr>
          <p:cNvPr id="6" name="Rectangle 5"/>
          <p:cNvSpPr/>
          <p:nvPr/>
        </p:nvSpPr>
        <p:spPr>
          <a:xfrm>
            <a:off x="1245695" y="5153174"/>
            <a:ext cx="6160276" cy="646331"/>
          </a:xfrm>
          <a:prstGeom prst="rect">
            <a:avLst/>
          </a:prstGeom>
        </p:spPr>
        <p:txBody>
          <a:bodyPr wrap="none">
            <a:spAutoFit/>
          </a:bodyPr>
          <a:lstStyle/>
          <a:p>
            <a:r>
              <a:rPr lang="en-GB" dirty="0" smtClean="0">
                <a:hlinkClick r:id="rId7"/>
              </a:rPr>
              <a:t>http://www.activityvillage.co.uk/times-tables-printables</a:t>
            </a:r>
            <a:endParaRPr lang="en-GB" dirty="0" smtClean="0"/>
          </a:p>
          <a:p>
            <a:endParaRPr lang="en-GB" dirty="0"/>
          </a:p>
        </p:txBody>
      </p:sp>
      <p:sp>
        <p:nvSpPr>
          <p:cNvPr id="7" name="Title 1"/>
          <p:cNvSpPr txBox="1">
            <a:spLocks/>
          </p:cNvSpPr>
          <p:nvPr/>
        </p:nvSpPr>
        <p:spPr>
          <a:xfrm>
            <a:off x="485103" y="437745"/>
            <a:ext cx="8596668" cy="81004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solidFill>
                  <a:schemeClr val="tx1"/>
                </a:solidFill>
              </a:rPr>
              <a:t>Websites that might help…</a:t>
            </a:r>
            <a:endParaRPr lang="en-GB" dirty="0">
              <a:solidFill>
                <a:schemeClr val="tx1"/>
              </a:solidFill>
            </a:endParaRPr>
          </a:p>
        </p:txBody>
      </p:sp>
      <p:sp>
        <p:nvSpPr>
          <p:cNvPr id="8" name="Rectangle 7"/>
          <p:cNvSpPr/>
          <p:nvPr/>
        </p:nvSpPr>
        <p:spPr>
          <a:xfrm>
            <a:off x="560907" y="1217747"/>
            <a:ext cx="6096000" cy="646331"/>
          </a:xfrm>
          <a:prstGeom prst="rect">
            <a:avLst/>
          </a:prstGeom>
        </p:spPr>
        <p:txBody>
          <a:bodyPr>
            <a:spAutoFit/>
          </a:bodyPr>
          <a:lstStyle/>
          <a:p>
            <a:r>
              <a:rPr lang="en-GB" dirty="0">
                <a:hlinkClick r:id="rId8"/>
              </a:rPr>
              <a:t>https://</a:t>
            </a:r>
            <a:r>
              <a:rPr lang="en-GB" dirty="0" smtClean="0">
                <a:hlinkClick r:id="rId8"/>
              </a:rPr>
              <a:t>ec1.educationcity.com/</a:t>
            </a:r>
            <a:endParaRPr lang="en-GB" dirty="0" smtClean="0"/>
          </a:p>
          <a:p>
            <a:endParaRPr lang="en-GB" dirty="0"/>
          </a:p>
        </p:txBody>
      </p:sp>
      <p:sp>
        <p:nvSpPr>
          <p:cNvPr id="9" name="Rectangle 8"/>
          <p:cNvSpPr/>
          <p:nvPr/>
        </p:nvSpPr>
        <p:spPr>
          <a:xfrm>
            <a:off x="330557" y="2683839"/>
            <a:ext cx="6096000" cy="1231106"/>
          </a:xfrm>
          <a:prstGeom prst="rect">
            <a:avLst/>
          </a:prstGeom>
        </p:spPr>
        <p:txBody>
          <a:bodyPr>
            <a:spAutoFit/>
          </a:bodyPr>
          <a:lstStyle/>
          <a:p>
            <a:endParaRPr lang="en-GB" sz="2000" dirty="0">
              <a:solidFill>
                <a:srgbClr val="000000"/>
              </a:solidFill>
              <a:latin typeface="Comic Sans MS" panose="030F0702030302020204" pitchFamily="66" charset="0"/>
            </a:endParaRPr>
          </a:p>
          <a:p>
            <a:r>
              <a:rPr lang="en-GB" dirty="0" smtClean="0">
                <a:solidFill>
                  <a:srgbClr val="000000"/>
                </a:solidFill>
                <a:latin typeface="Comic Sans MS" panose="030F0702030302020204" pitchFamily="66" charset="0"/>
                <a:hlinkClick r:id="rId9"/>
              </a:rPr>
              <a:t>http</a:t>
            </a:r>
            <a:r>
              <a:rPr lang="en-GB" dirty="0">
                <a:solidFill>
                  <a:srgbClr val="000000"/>
                </a:solidFill>
                <a:latin typeface="Comic Sans MS" panose="030F0702030302020204" pitchFamily="66" charset="0"/>
                <a:hlinkClick r:id="rId9"/>
              </a:rPr>
              <a:t>://www.what2learn.com/home/examgames/maths/subtraction</a:t>
            </a:r>
            <a:r>
              <a:rPr lang="en-GB" dirty="0" smtClean="0">
                <a:solidFill>
                  <a:srgbClr val="000000"/>
                </a:solidFill>
                <a:latin typeface="Comic Sans MS" panose="030F0702030302020204" pitchFamily="66" charset="0"/>
                <a:hlinkClick r:id="rId9"/>
              </a:rPr>
              <a:t>/</a:t>
            </a:r>
            <a:endParaRPr lang="en-GB" dirty="0" smtClean="0">
              <a:solidFill>
                <a:srgbClr val="000000"/>
              </a:solidFill>
              <a:latin typeface="Comic Sans MS" panose="030F0702030302020204" pitchFamily="66" charset="0"/>
            </a:endParaRPr>
          </a:p>
          <a:p>
            <a:endParaRPr lang="en-GB" dirty="0" smtClean="0">
              <a:solidFill>
                <a:srgbClr val="000000"/>
              </a:solidFill>
              <a:latin typeface="Comic Sans MS" panose="030F0702030302020204" pitchFamily="66" charset="0"/>
            </a:endParaRPr>
          </a:p>
        </p:txBody>
      </p:sp>
      <p:sp>
        <p:nvSpPr>
          <p:cNvPr id="10" name="Double Wave 9"/>
          <p:cNvSpPr/>
          <p:nvPr/>
        </p:nvSpPr>
        <p:spPr>
          <a:xfrm>
            <a:off x="180304" y="2771480"/>
            <a:ext cx="6476603" cy="1063913"/>
          </a:xfrm>
          <a:prstGeom prst="doubleWave">
            <a:avLst/>
          </a:prstGeom>
          <a:noFill/>
          <a:ln w="762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087717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6000" b="1" u="sng" dirty="0" smtClean="0"/>
              <a:t>Thank you for coming</a:t>
            </a:r>
            <a:r>
              <a:rPr lang="en-GB" dirty="0" smtClean="0"/>
              <a:t/>
            </a:r>
            <a:br>
              <a:rPr lang="en-GB" dirty="0" smtClean="0"/>
            </a:br>
            <a:r>
              <a:rPr lang="en-GB" dirty="0"/>
              <a:t/>
            </a:r>
            <a:br>
              <a:rPr lang="en-GB" dirty="0"/>
            </a:br>
            <a:r>
              <a:rPr lang="en-GB" dirty="0" smtClean="0"/>
              <a:t>Please get a drink if you would like one and look around the workshop tables.</a:t>
            </a:r>
            <a:br>
              <a:rPr lang="en-GB" dirty="0" smtClean="0"/>
            </a:br>
            <a:r>
              <a:rPr lang="en-GB" dirty="0"/>
              <a:t/>
            </a:r>
            <a:br>
              <a:rPr lang="en-GB" dirty="0"/>
            </a:br>
            <a:r>
              <a:rPr lang="en-GB" dirty="0" smtClean="0"/>
              <a:t>If you have any questions, feel free to talk to one of the maths team.</a:t>
            </a:r>
            <a:br>
              <a:rPr lang="en-GB" dirty="0" smtClean="0"/>
            </a:br>
            <a:r>
              <a:rPr lang="en-GB" dirty="0"/>
              <a:t/>
            </a:r>
            <a:br>
              <a:rPr lang="en-GB" dirty="0"/>
            </a:br>
            <a:r>
              <a:rPr lang="en-GB" dirty="0" smtClean="0"/>
              <a:t/>
            </a:r>
            <a:br>
              <a:rPr lang="en-GB" dirty="0" smtClean="0"/>
            </a:br>
            <a:r>
              <a:rPr lang="en-GB" dirty="0" smtClean="0"/>
              <a:t>Thanks again for </a:t>
            </a:r>
            <a:r>
              <a:rPr lang="en-GB" smtClean="0"/>
              <a:t>your support.</a:t>
            </a:r>
            <a:r>
              <a:rPr lang="en-GB" dirty="0" smtClean="0"/>
              <a:t/>
            </a:r>
            <a:br>
              <a:rPr lang="en-GB" dirty="0" smtClean="0"/>
            </a:br>
            <a:endParaRPr lang="en-GB" dirty="0"/>
          </a:p>
        </p:txBody>
      </p:sp>
    </p:spTree>
    <p:extLst>
      <p:ext uri="{BB962C8B-B14F-4D97-AF65-F5344CB8AC3E}">
        <p14:creationId xmlns:p14="http://schemas.microsoft.com/office/powerpoint/2010/main" val="18322739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852</TotalTime>
  <Words>802</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Comic Sans MS</vt:lpstr>
      <vt:lpstr>Trebuchet MS</vt:lpstr>
      <vt:lpstr>Wingdings 3</vt:lpstr>
      <vt:lpstr>Facet</vt:lpstr>
      <vt:lpstr> Maths workshop Times tables </vt:lpstr>
      <vt:lpstr>Aim of the session today….</vt:lpstr>
      <vt:lpstr>What are the expectations?</vt:lpstr>
      <vt:lpstr>Steps in learning the times table</vt:lpstr>
      <vt:lpstr>How can children learn?   </vt:lpstr>
      <vt:lpstr>Why are times tables so important?</vt:lpstr>
      <vt:lpstr>Ideas</vt:lpstr>
      <vt:lpstr>PowerPoint Presentation</vt:lpstr>
      <vt:lpstr>Thank you for coming  Please get a drink if you would like one and look around the workshop tables.  If you have any questions, feel free to talk to one of the maths team.   Thanks again for your support.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Charlette Noakes</dc:creator>
  <cp:lastModifiedBy>Charlette Noakes</cp:lastModifiedBy>
  <cp:revision>21</cp:revision>
  <cp:lastPrinted>2016-03-09T10:04:54Z</cp:lastPrinted>
  <dcterms:created xsi:type="dcterms:W3CDTF">2016-02-24T14:50:53Z</dcterms:created>
  <dcterms:modified xsi:type="dcterms:W3CDTF">2016-03-10T12:04:07Z</dcterms:modified>
</cp:coreProperties>
</file>